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handoutMasterIdLst>
    <p:handoutMasterId r:id="rId25"/>
  </p:handoutMasterIdLst>
  <p:sldIdLst>
    <p:sldId id="276" r:id="rId4"/>
    <p:sldId id="256" r:id="rId5"/>
    <p:sldId id="257" r:id="rId6"/>
    <p:sldId id="258" r:id="rId7"/>
    <p:sldId id="259" r:id="rId8"/>
    <p:sldId id="260" r:id="rId9"/>
    <p:sldId id="272" r:id="rId10"/>
    <p:sldId id="261" r:id="rId11"/>
    <p:sldId id="262" r:id="rId12"/>
    <p:sldId id="273" r:id="rId13"/>
    <p:sldId id="268" r:id="rId14"/>
    <p:sldId id="264" r:id="rId15"/>
    <p:sldId id="269" r:id="rId16"/>
    <p:sldId id="266" r:id="rId17"/>
    <p:sldId id="267" r:id="rId18"/>
    <p:sldId id="270" r:id="rId19"/>
    <p:sldId id="263" r:id="rId20"/>
    <p:sldId id="265" r:id="rId21"/>
    <p:sldId id="274" r:id="rId22"/>
    <p:sldId id="275" r:id="rId23"/>
    <p:sldId id="277" r:id="rId24"/>
  </p:sldIdLst>
  <p:sldSz cx="9144000" cy="6858000" type="screen4x3"/>
  <p:notesSz cx="6881813" cy="9296400"/>
  <p:defaultTextStyle>
    <a:defPPr>
      <a:defRPr lang="en-US"/>
    </a:defPPr>
    <a:lvl1pPr algn="ctr"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ctr"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ctr"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4923"/>
    <a:srgbClr val="717074"/>
    <a:srgbClr val="F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2" d="100"/>
          <a:sy n="102" d="100"/>
        </p:scale>
        <p:origin x="-12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91B2F88A-E8C5-41A7-9063-ACE18C069FE6}" type="datetimeFigureOut">
              <a:rPr lang="en-US" smtClean="0"/>
              <a:t>8/14/2015</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537A9E4-6871-46C1-8C26-B6A353AE7F52}" type="slidenum">
              <a:rPr lang="en-US" smtClean="0"/>
              <a:t>‹#›</a:t>
            </a:fld>
            <a:endParaRPr lang="en-US"/>
          </a:p>
        </p:txBody>
      </p:sp>
    </p:spTree>
    <p:extLst>
      <p:ext uri="{BB962C8B-B14F-4D97-AF65-F5344CB8AC3E}">
        <p14:creationId xmlns:p14="http://schemas.microsoft.com/office/powerpoint/2010/main" val="30310727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7A9C49-3157-4CE2-BC9B-52D655DBCD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D8D40C-A067-453B-95A4-A2135FE920B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AEC89C-70AC-4B7C-89B9-95F4FA3812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C9EBC8-602D-4024-907B-2457D8BCC36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E9E314-4112-4E9D-9B55-DD22E78B40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41B35F-C318-459A-BF06-CBE93E89B4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8B798C-5B79-4EB1-9F24-4C095FF9B5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1841810-3251-45EA-B427-FC5FBCD56AE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97E940-C49E-424E-B078-7103C998EEB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5F1352-D3B1-4EE7-97BA-9106C1712F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AC652D-D58F-45F1-8226-4F19BA1736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86A1991E-31D9-49A7-8D8F-8A7D95647E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ヒラギノ角ゴ Pro W3" pitchFamily="1" charset="-128"/>
        </a:defRPr>
      </a:lvl2pPr>
      <a:lvl3pPr algn="ctr" rtl="0" fontAlgn="base">
        <a:spcBef>
          <a:spcPct val="0"/>
        </a:spcBef>
        <a:spcAft>
          <a:spcPct val="0"/>
        </a:spcAft>
        <a:defRPr sz="4400">
          <a:solidFill>
            <a:schemeClr val="tx2"/>
          </a:solidFill>
          <a:latin typeface="Arial" charset="0"/>
          <a:ea typeface="ヒラギノ角ゴ Pro W3" pitchFamily="1" charset="-128"/>
        </a:defRPr>
      </a:lvl3pPr>
      <a:lvl4pPr algn="ctr" rtl="0" fontAlgn="base">
        <a:spcBef>
          <a:spcPct val="0"/>
        </a:spcBef>
        <a:spcAft>
          <a:spcPct val="0"/>
        </a:spcAft>
        <a:defRPr sz="4400">
          <a:solidFill>
            <a:schemeClr val="tx2"/>
          </a:solidFill>
          <a:latin typeface="Arial" charset="0"/>
          <a:ea typeface="ヒラギノ角ゴ Pro W3" pitchFamily="1" charset="-128"/>
        </a:defRPr>
      </a:lvl4pPr>
      <a:lvl5pPr algn="ctr" rtl="0" fontAlgn="base">
        <a:spcBef>
          <a:spcPct val="0"/>
        </a:spcBef>
        <a:spcAft>
          <a:spcPct val="0"/>
        </a:spcAft>
        <a:defRPr sz="4400">
          <a:solidFill>
            <a:schemeClr val="tx2"/>
          </a:solidFill>
          <a:latin typeface="Arial" charset="0"/>
          <a:ea typeface="ヒラギノ角ゴ Pro W3" pitchFamily="1" charset="-128"/>
        </a:defRPr>
      </a:lvl5pPr>
      <a:lvl6pPr marL="457200" algn="ctr" rtl="0" fontAlgn="base">
        <a:spcBef>
          <a:spcPct val="0"/>
        </a:spcBef>
        <a:spcAft>
          <a:spcPct val="0"/>
        </a:spcAft>
        <a:defRPr sz="4400">
          <a:solidFill>
            <a:schemeClr val="tx2"/>
          </a:solidFill>
          <a:latin typeface="Arial" charset="0"/>
          <a:ea typeface="ヒラギノ角ゴ Pro W3" pitchFamily="1" charset="-128"/>
        </a:defRPr>
      </a:lvl6pPr>
      <a:lvl7pPr marL="914400" algn="ctr" rtl="0" fontAlgn="base">
        <a:spcBef>
          <a:spcPct val="0"/>
        </a:spcBef>
        <a:spcAft>
          <a:spcPct val="0"/>
        </a:spcAft>
        <a:defRPr sz="4400">
          <a:solidFill>
            <a:schemeClr val="tx2"/>
          </a:solidFill>
          <a:latin typeface="Arial" charset="0"/>
          <a:ea typeface="ヒラギノ角ゴ Pro W3" pitchFamily="1" charset="-128"/>
        </a:defRPr>
      </a:lvl7pPr>
      <a:lvl8pPr marL="1371600" algn="ctr" rtl="0" fontAlgn="base">
        <a:spcBef>
          <a:spcPct val="0"/>
        </a:spcBef>
        <a:spcAft>
          <a:spcPct val="0"/>
        </a:spcAft>
        <a:defRPr sz="4400">
          <a:solidFill>
            <a:schemeClr val="tx2"/>
          </a:solidFill>
          <a:latin typeface="Arial" charset="0"/>
          <a:ea typeface="ヒラギノ角ゴ Pro W3" pitchFamily="1" charset="-128"/>
        </a:defRPr>
      </a:lvl8pPr>
      <a:lvl9pPr marL="1828800" algn="ctr" rtl="0" fontAlgn="base">
        <a:spcBef>
          <a:spcPct val="0"/>
        </a:spcBef>
        <a:spcAft>
          <a:spcPct val="0"/>
        </a:spcAft>
        <a:defRPr sz="4400">
          <a:solidFill>
            <a:schemeClr val="tx2"/>
          </a:solidFill>
          <a:latin typeface="Arial" charset="0"/>
          <a:ea typeface="ヒラギノ角ゴ Pro W3"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mailto:Ndeal@palestineschools.org" TargetMode="External"/><Relationship Id="rId3" Type="http://schemas.openxmlformats.org/officeDocument/2006/relationships/hyperlink" Target="mailto:SMarshall@palestineschools.org" TargetMode="External"/><Relationship Id="rId7" Type="http://schemas.openxmlformats.org/officeDocument/2006/relationships/hyperlink" Target="mailto:AChatmon@palestineschools.or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SJohnson@palestineschools.org" TargetMode="External"/><Relationship Id="rId5" Type="http://schemas.openxmlformats.org/officeDocument/2006/relationships/hyperlink" Target="mailto:RFitzpatrick@palestineschools.org" TargetMode="External"/><Relationship Id="rId10" Type="http://schemas.openxmlformats.org/officeDocument/2006/relationships/image" Target="../media/image2.jpeg"/><Relationship Id="rId4" Type="http://schemas.openxmlformats.org/officeDocument/2006/relationships/hyperlink" Target="mailto:TAlcauter@palestineschools.org" TargetMode="External"/><Relationship Id="rId9" Type="http://schemas.openxmlformats.org/officeDocument/2006/relationships/hyperlink" Target="mailto:PHamil@palestineschools.or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JCunningham@palestineschools.org" TargetMode="External"/><Relationship Id="rId3" Type="http://schemas.openxmlformats.org/officeDocument/2006/relationships/hyperlink" Target="mailto:1266talcauter@palestineschools.org" TargetMode="External"/><Relationship Id="rId7" Type="http://schemas.openxmlformats.org/officeDocument/2006/relationships/hyperlink" Target="mailto:TRatliff@palestineschools.or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SJohnson@palestineschools.org" TargetMode="External"/><Relationship Id="rId5" Type="http://schemas.openxmlformats.org/officeDocument/2006/relationships/hyperlink" Target="mailto:RFitzpatrick@palestineschools.org" TargetMode="External"/><Relationship Id="rId10" Type="http://schemas.openxmlformats.org/officeDocument/2006/relationships/image" Target="../media/image2.jpeg"/><Relationship Id="rId4" Type="http://schemas.openxmlformats.org/officeDocument/2006/relationships/hyperlink" Target="mailto:TAlcauter@palestineschools.org" TargetMode="External"/><Relationship Id="rId9" Type="http://schemas.openxmlformats.org/officeDocument/2006/relationships/hyperlink" Target="mailto:PHamil@palestineschool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TextBox 12"/>
          <p:cNvSpPr txBox="1"/>
          <p:nvPr/>
        </p:nvSpPr>
        <p:spPr>
          <a:xfrm>
            <a:off x="2210594" y="722767"/>
            <a:ext cx="4724400" cy="1315745"/>
          </a:xfrm>
          <a:prstGeom prst="rect">
            <a:avLst/>
          </a:prstGeom>
          <a:noFill/>
        </p:spPr>
        <p:txBody>
          <a:bodyPr wrap="square" rtlCol="0">
            <a:spAutoFit/>
          </a:bodyPr>
          <a:lstStyle/>
          <a:p>
            <a:r>
              <a:rPr lang="es-ES" sz="1200" b="1" dirty="0" smtClean="0">
                <a:solidFill>
                  <a:prstClr val="black"/>
                </a:solidFill>
              </a:rPr>
              <a:t>SHANNA MARSHALL</a:t>
            </a:r>
            <a:endParaRPr lang="es-ES" sz="1200" b="1" dirty="0">
              <a:solidFill>
                <a:prstClr val="black"/>
              </a:solidFill>
            </a:endParaRPr>
          </a:p>
          <a:p>
            <a:r>
              <a:rPr lang="es-ES" sz="1050" b="1" dirty="0" smtClean="0">
                <a:solidFill>
                  <a:prstClr val="black"/>
                </a:solidFill>
              </a:rPr>
              <a:t>PROJECT DIRECTOR</a:t>
            </a:r>
            <a:endParaRPr lang="es-ES" sz="1050" b="1" dirty="0">
              <a:solidFill>
                <a:prstClr val="black"/>
              </a:solidFill>
            </a:endParaRPr>
          </a:p>
          <a:p>
            <a:r>
              <a:rPr lang="es-ES" sz="1050" b="1" dirty="0">
                <a:solidFill>
                  <a:prstClr val="black"/>
                </a:solidFill>
              </a:rPr>
              <a:t>PALESTINE ISD AFTER SCHOOL PROGRAM</a:t>
            </a:r>
            <a:endParaRPr lang="en-US" sz="1050" b="1" dirty="0"/>
          </a:p>
          <a:p>
            <a:endParaRPr lang="es-ES" sz="1050" b="1" dirty="0">
              <a:solidFill>
                <a:prstClr val="black"/>
              </a:solidFill>
            </a:endParaRPr>
          </a:p>
          <a:p>
            <a:r>
              <a:rPr lang="es-ES" sz="1200" b="1" dirty="0" smtClean="0">
                <a:solidFill>
                  <a:prstClr val="black"/>
                </a:solidFill>
              </a:rPr>
              <a:t>TUPAC </a:t>
            </a:r>
            <a:r>
              <a:rPr lang="es-ES" sz="1200" b="1" dirty="0">
                <a:solidFill>
                  <a:prstClr val="black"/>
                </a:solidFill>
              </a:rPr>
              <a:t>ALCAUTER</a:t>
            </a:r>
          </a:p>
          <a:p>
            <a:r>
              <a:rPr lang="es-ES" sz="1050" b="1" dirty="0">
                <a:solidFill>
                  <a:prstClr val="black"/>
                </a:solidFill>
              </a:rPr>
              <a:t>FAMILY ENGAGEMENT SPECIALIST</a:t>
            </a:r>
          </a:p>
          <a:p>
            <a:r>
              <a:rPr lang="es-ES" sz="1050" b="1" dirty="0">
                <a:solidFill>
                  <a:prstClr val="black"/>
                </a:solidFill>
              </a:rPr>
              <a:t>PALESTINE ISD AFTER SCHOOL PROGRAM</a:t>
            </a:r>
            <a:endParaRPr lang="en-US" sz="1050" b="1" dirty="0"/>
          </a:p>
        </p:txBody>
      </p:sp>
      <p:sp>
        <p:nvSpPr>
          <p:cNvPr id="2" name="Rectangle 1"/>
          <p:cNvSpPr/>
          <p:nvPr/>
        </p:nvSpPr>
        <p:spPr>
          <a:xfrm>
            <a:off x="2381647" y="4780255"/>
            <a:ext cx="4382294" cy="1308050"/>
          </a:xfrm>
          <a:prstGeom prst="rect">
            <a:avLst/>
          </a:prstGeom>
        </p:spPr>
        <p:txBody>
          <a:bodyPr wrap="square">
            <a:spAutoFit/>
          </a:bodyPr>
          <a:lstStyle/>
          <a:p>
            <a:r>
              <a:rPr lang="es-ES" sz="1200" b="1" dirty="0" smtClean="0">
                <a:solidFill>
                  <a:prstClr val="black"/>
                </a:solidFill>
              </a:rPr>
              <a:t>SHANNA MARSHALL</a:t>
            </a:r>
            <a:endParaRPr lang="es-ES" sz="1200" b="1" dirty="0">
              <a:solidFill>
                <a:prstClr val="black"/>
              </a:solidFill>
            </a:endParaRPr>
          </a:p>
          <a:p>
            <a:r>
              <a:rPr lang="es-ES" sz="1050" b="1" dirty="0" smtClean="0">
                <a:solidFill>
                  <a:prstClr val="black"/>
                </a:solidFill>
              </a:rPr>
              <a:t>DIRECTORA DEL PROYECTO</a:t>
            </a:r>
            <a:endParaRPr lang="es-ES" sz="1050" b="1" dirty="0">
              <a:solidFill>
                <a:prstClr val="black"/>
              </a:solidFill>
            </a:endParaRPr>
          </a:p>
          <a:p>
            <a:r>
              <a:rPr lang="es-ES" sz="1050" b="1" dirty="0">
                <a:solidFill>
                  <a:prstClr val="black"/>
                </a:solidFill>
              </a:rPr>
              <a:t>PROGRAMA DESPUÉS DE LA ESCUELA PALESTINE ISD</a:t>
            </a:r>
          </a:p>
          <a:p>
            <a:endParaRPr lang="es-ES" sz="1200" b="1" dirty="0">
              <a:solidFill>
                <a:prstClr val="black"/>
              </a:solidFill>
            </a:endParaRPr>
          </a:p>
          <a:p>
            <a:r>
              <a:rPr lang="es-ES" sz="1200" b="1" dirty="0" smtClean="0">
                <a:solidFill>
                  <a:prstClr val="black"/>
                </a:solidFill>
              </a:rPr>
              <a:t>TUPAC </a:t>
            </a:r>
            <a:r>
              <a:rPr lang="es-ES" sz="1200" b="1" dirty="0">
                <a:solidFill>
                  <a:prstClr val="black"/>
                </a:solidFill>
              </a:rPr>
              <a:t>ALCAUTER</a:t>
            </a:r>
          </a:p>
          <a:p>
            <a:r>
              <a:rPr lang="es-ES" sz="1050" b="1" dirty="0">
                <a:solidFill>
                  <a:prstClr val="black"/>
                </a:solidFill>
              </a:rPr>
              <a:t>ESPECIALISTA EN INVOLUCRAMIENTO DE FAMILIAS</a:t>
            </a:r>
          </a:p>
          <a:p>
            <a:r>
              <a:rPr lang="es-ES" sz="1050" b="1" dirty="0">
                <a:solidFill>
                  <a:prstClr val="black"/>
                </a:solidFill>
              </a:rPr>
              <a:t>PROGRAMA DESPUÉS DE LA ESCUELA PALESTINE ISD</a:t>
            </a:r>
            <a:endParaRPr lang="en-US" sz="1050" b="1" dirty="0"/>
          </a:p>
        </p:txBody>
      </p:sp>
      <p:sp>
        <p:nvSpPr>
          <p:cNvPr id="6" name="TextBox 5"/>
          <p:cNvSpPr txBox="1"/>
          <p:nvPr/>
        </p:nvSpPr>
        <p:spPr>
          <a:xfrm>
            <a:off x="934244" y="2514600"/>
            <a:ext cx="7239000" cy="1938992"/>
          </a:xfrm>
          <a:prstGeom prst="rect">
            <a:avLst/>
          </a:prstGeom>
          <a:noFill/>
        </p:spPr>
        <p:txBody>
          <a:bodyPr wrap="square" rtlCol="0">
            <a:spAutoFit/>
          </a:bodyPr>
          <a:lstStyle/>
          <a:p>
            <a:r>
              <a:rPr lang="es-ES" sz="4000" b="1" dirty="0">
                <a:solidFill>
                  <a:prstClr val="black"/>
                </a:solidFill>
              </a:rPr>
              <a:t>W   E   L   C   O   M   E</a:t>
            </a:r>
            <a:endParaRPr lang="en-US" sz="3200" b="1" dirty="0"/>
          </a:p>
          <a:p>
            <a:endParaRPr lang="es-ES" sz="4000" b="1" dirty="0">
              <a:solidFill>
                <a:prstClr val="black"/>
              </a:solidFill>
            </a:endParaRPr>
          </a:p>
          <a:p>
            <a:r>
              <a:rPr lang="es-ES" sz="4000" b="1" dirty="0" smtClean="0">
                <a:solidFill>
                  <a:prstClr val="black"/>
                </a:solidFill>
              </a:rPr>
              <a:t>B  I  E  N  V  E  N  I  D  O  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227374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3581400"/>
            <a:ext cx="7848600" cy="338554"/>
          </a:xfrm>
          <a:prstGeom prst="rect">
            <a:avLst/>
          </a:prstGeom>
        </p:spPr>
        <p:txBody>
          <a:bodyPr wrap="square">
            <a:spAutoFit/>
          </a:bodyPr>
          <a:lstStyle/>
          <a:p>
            <a:pPr algn="l"/>
            <a:r>
              <a:rPr lang="es-ES" sz="1600" b="1" dirty="0" smtClean="0"/>
              <a:t>¿Qué compromisos se adquieren?</a:t>
            </a:r>
            <a:endParaRPr lang="es-ES" sz="1600" b="1" dirty="0"/>
          </a:p>
        </p:txBody>
      </p:sp>
      <p:sp>
        <p:nvSpPr>
          <p:cNvPr id="6" name="Rectangle 5"/>
          <p:cNvSpPr/>
          <p:nvPr/>
        </p:nvSpPr>
        <p:spPr>
          <a:xfrm>
            <a:off x="685800" y="4007346"/>
            <a:ext cx="7696200" cy="2123658"/>
          </a:xfrm>
          <a:prstGeom prst="rect">
            <a:avLst/>
          </a:prstGeom>
        </p:spPr>
        <p:txBody>
          <a:bodyPr wrap="square">
            <a:spAutoFit/>
          </a:bodyPr>
          <a:lstStyle/>
          <a:p>
            <a:pPr algn="just"/>
            <a:r>
              <a:rPr lang="en-US" sz="1200" b="1" dirty="0" smtClean="0"/>
              <a:t>Padres de </a:t>
            </a:r>
            <a:r>
              <a:rPr lang="en-US" sz="1200" b="1" dirty="0" err="1" smtClean="0"/>
              <a:t>Familia</a:t>
            </a:r>
            <a:r>
              <a:rPr lang="en-US" sz="1200" b="1" dirty="0" smtClean="0"/>
              <a:t>:</a:t>
            </a:r>
          </a:p>
          <a:p>
            <a:pPr algn="just"/>
            <a:endParaRPr lang="en-US" sz="1200" b="1" dirty="0" smtClean="0"/>
          </a:p>
          <a:p>
            <a:pPr marL="171450" indent="-171450" algn="just">
              <a:buFont typeface="Arial" pitchFamily="34" charset="0"/>
              <a:buChar char="•"/>
            </a:pPr>
            <a:r>
              <a:rPr lang="es-ES" sz="1200" dirty="0" smtClean="0"/>
              <a:t>Los padres tienen la obligación de asistir por lo menos a una actividad por año y se les invita a asistir a todas las actividades disponibles.</a:t>
            </a:r>
          </a:p>
          <a:p>
            <a:pPr marL="171450" indent="-171450" algn="just">
              <a:buFont typeface="Arial" pitchFamily="34" charset="0"/>
              <a:buChar char="•"/>
            </a:pPr>
            <a:r>
              <a:rPr lang="es-ES" sz="1200" dirty="0" smtClean="0"/>
              <a:t>Cumplir con todos los reglamentos y lineamientos que se le indiquen para efectos de funcionamiento y ingreso y permanencia del programa.</a:t>
            </a:r>
            <a:endParaRPr lang="en-US" sz="1200" dirty="0" smtClean="0"/>
          </a:p>
          <a:p>
            <a:pPr marL="171450" indent="-171450" algn="just">
              <a:buFont typeface="Arial" pitchFamily="34" charset="0"/>
              <a:buChar char="•"/>
            </a:pPr>
            <a:r>
              <a:rPr lang="es-ES" sz="1200" dirty="0" smtClean="0"/>
              <a:t>Apoyar al programa colaborando en hacer cumplir todos los reglamentos y lineamientos del programa a sus hijos.</a:t>
            </a:r>
          </a:p>
          <a:p>
            <a:pPr marL="171450" indent="-171450" algn="just">
              <a:buFont typeface="Arial" pitchFamily="34" charset="0"/>
              <a:buChar char="•"/>
            </a:pPr>
            <a:r>
              <a:rPr lang="es-ES" sz="1200" dirty="0" smtClean="0"/>
              <a:t>Apoyar y colaborar en las diferentes actividades que se programen para trabajar de manera conjunta con sus hijos, ya sean de apoyo académico o de enriquecimiento</a:t>
            </a:r>
            <a:r>
              <a:rPr lang="en-US" sz="1200" dirty="0" smtClean="0"/>
              <a:t>.</a:t>
            </a:r>
          </a:p>
          <a:p>
            <a:pPr marL="171450" indent="-171450" algn="just">
              <a:buFont typeface="Arial" pitchFamily="34" charset="0"/>
              <a:buChar char="•"/>
            </a:pPr>
            <a:r>
              <a:rPr lang="en-US" sz="1200" dirty="0" err="1" smtClean="0"/>
              <a:t>Cumplir</a:t>
            </a:r>
            <a:r>
              <a:rPr lang="en-US" sz="1200" dirty="0" smtClean="0"/>
              <a:t> con lo </a:t>
            </a:r>
            <a:r>
              <a:rPr lang="en-US" sz="1200" dirty="0" err="1" smtClean="0"/>
              <a:t>establecido</a:t>
            </a:r>
            <a:r>
              <a:rPr lang="en-US" sz="1200" dirty="0" smtClean="0"/>
              <a:t> en el Manual </a:t>
            </a:r>
            <a:r>
              <a:rPr lang="en-US" sz="1200" dirty="0" err="1" smtClean="0"/>
              <a:t>para</a:t>
            </a:r>
            <a:r>
              <a:rPr lang="en-US" sz="1200" dirty="0" smtClean="0"/>
              <a:t> Padres de </a:t>
            </a:r>
            <a:r>
              <a:rPr lang="en-US" sz="1200" dirty="0" err="1" smtClean="0"/>
              <a:t>Familia</a:t>
            </a:r>
            <a:r>
              <a:rPr lang="en-US" sz="1200" dirty="0" smtClean="0"/>
              <a:t> de </a:t>
            </a:r>
            <a:r>
              <a:rPr lang="en-US" sz="1200" dirty="0" err="1" smtClean="0"/>
              <a:t>estudiantes</a:t>
            </a:r>
            <a:r>
              <a:rPr lang="en-US" sz="1200" dirty="0" smtClean="0"/>
              <a:t> </a:t>
            </a:r>
            <a:r>
              <a:rPr lang="en-US" sz="1200" dirty="0" err="1" smtClean="0"/>
              <a:t>inscritos</a:t>
            </a:r>
            <a:r>
              <a:rPr lang="en-US" sz="1200" dirty="0" smtClean="0"/>
              <a:t> en el </a:t>
            </a:r>
            <a:r>
              <a:rPr lang="en-US" sz="1200" dirty="0" err="1" smtClean="0"/>
              <a:t>programa</a:t>
            </a:r>
            <a:r>
              <a:rPr lang="en-US" sz="1200" dirty="0" smtClean="0"/>
              <a:t>.</a:t>
            </a:r>
          </a:p>
        </p:txBody>
      </p:sp>
      <p:sp>
        <p:nvSpPr>
          <p:cNvPr id="7" name="Rectangle 6"/>
          <p:cNvSpPr/>
          <p:nvPr/>
        </p:nvSpPr>
        <p:spPr>
          <a:xfrm>
            <a:off x="685800" y="1178666"/>
            <a:ext cx="7696200" cy="2246769"/>
          </a:xfrm>
          <a:prstGeom prst="rect">
            <a:avLst/>
          </a:prstGeom>
        </p:spPr>
        <p:txBody>
          <a:bodyPr wrap="square">
            <a:spAutoFit/>
          </a:bodyPr>
          <a:lstStyle/>
          <a:p>
            <a:pPr algn="just"/>
            <a:r>
              <a:rPr lang="en-US" sz="1400" b="1" dirty="0"/>
              <a:t>Parents</a:t>
            </a:r>
            <a:r>
              <a:rPr lang="en-US" sz="1400" b="1" dirty="0" smtClean="0"/>
              <a:t>:</a:t>
            </a:r>
          </a:p>
          <a:p>
            <a:pPr marL="171450" indent="-171450" algn="just">
              <a:buFont typeface="Arial" pitchFamily="34" charset="0"/>
              <a:buChar char="•"/>
            </a:pPr>
            <a:r>
              <a:rPr lang="en-US" sz="1400" dirty="0" smtClean="0"/>
              <a:t>Parents </a:t>
            </a:r>
            <a:r>
              <a:rPr lang="en-US" sz="1400" dirty="0"/>
              <a:t>are required to attend at least </a:t>
            </a:r>
            <a:r>
              <a:rPr lang="en-US" sz="1400" dirty="0" smtClean="0"/>
              <a:t>one activity </a:t>
            </a:r>
            <a:r>
              <a:rPr lang="en-US" sz="1400" dirty="0"/>
              <a:t>per year and are invited to attend all the activities available</a:t>
            </a:r>
            <a:r>
              <a:rPr lang="en-US" sz="1400" dirty="0" smtClean="0"/>
              <a:t>.</a:t>
            </a:r>
          </a:p>
          <a:p>
            <a:pPr marL="171450" indent="-171450" algn="just">
              <a:buFont typeface="Arial" pitchFamily="34" charset="0"/>
              <a:buChar char="•"/>
            </a:pPr>
            <a:r>
              <a:rPr lang="en-US" sz="1400" dirty="0" smtClean="0"/>
              <a:t>Comply </a:t>
            </a:r>
            <a:r>
              <a:rPr lang="en-US" sz="1400" dirty="0"/>
              <a:t>with all regulations and guidelines that are indicated for purposes of operating and program entry and stay</a:t>
            </a:r>
            <a:r>
              <a:rPr lang="en-US" sz="1400" dirty="0" smtClean="0"/>
              <a:t>.</a:t>
            </a:r>
          </a:p>
          <a:p>
            <a:pPr marL="171450" indent="-171450" algn="just">
              <a:buFont typeface="Arial" pitchFamily="34" charset="0"/>
              <a:buChar char="•"/>
            </a:pPr>
            <a:r>
              <a:rPr lang="en-US" sz="1400" dirty="0" smtClean="0"/>
              <a:t>To </a:t>
            </a:r>
            <a:r>
              <a:rPr lang="en-US" sz="1400" dirty="0"/>
              <a:t>support the program collaborate in enforcing all rules and guidelines of the program to their children</a:t>
            </a:r>
            <a:r>
              <a:rPr lang="en-US" sz="1400" dirty="0" smtClean="0"/>
              <a:t>.</a:t>
            </a:r>
          </a:p>
          <a:p>
            <a:pPr marL="171450" indent="-171450" algn="just">
              <a:buFont typeface="Arial" pitchFamily="34" charset="0"/>
              <a:buChar char="•"/>
            </a:pPr>
            <a:r>
              <a:rPr lang="en-US" sz="1400" dirty="0" smtClean="0"/>
              <a:t>Support </a:t>
            </a:r>
            <a:r>
              <a:rPr lang="en-US" sz="1400" dirty="0"/>
              <a:t>and assist in the various activities that are planned to work together with their children, whether academic support or enrichment</a:t>
            </a:r>
            <a:r>
              <a:rPr lang="en-US" sz="1400" dirty="0" smtClean="0"/>
              <a:t>.</a:t>
            </a:r>
          </a:p>
          <a:p>
            <a:pPr marL="171450" indent="-171450" algn="just">
              <a:buFont typeface="Arial" pitchFamily="34" charset="0"/>
              <a:buChar char="•"/>
            </a:pPr>
            <a:r>
              <a:rPr lang="en-US" sz="1400" dirty="0" smtClean="0"/>
              <a:t>Comply </a:t>
            </a:r>
            <a:r>
              <a:rPr lang="en-US" sz="1400" dirty="0"/>
              <a:t>with the provisions of the Manual for Parents of students enrolled in the program</a:t>
            </a:r>
            <a:r>
              <a:rPr lang="en-US" sz="1400" dirty="0" smtClean="0"/>
              <a:t>.</a:t>
            </a:r>
          </a:p>
        </p:txBody>
      </p:sp>
      <p:sp>
        <p:nvSpPr>
          <p:cNvPr id="8" name="Rectangle 7"/>
          <p:cNvSpPr/>
          <p:nvPr/>
        </p:nvSpPr>
        <p:spPr>
          <a:xfrm>
            <a:off x="609600" y="758435"/>
            <a:ext cx="7848600" cy="338554"/>
          </a:xfrm>
          <a:prstGeom prst="rect">
            <a:avLst/>
          </a:prstGeom>
        </p:spPr>
        <p:txBody>
          <a:bodyPr wrap="square">
            <a:spAutoFit/>
          </a:bodyPr>
          <a:lstStyle/>
          <a:p>
            <a:pPr algn="l"/>
            <a:r>
              <a:rPr lang="en-US" sz="1600" b="1" dirty="0" smtClean="0"/>
              <a:t>What </a:t>
            </a:r>
            <a:r>
              <a:rPr lang="en-US" sz="1600" b="1" dirty="0"/>
              <a:t>commitments are made?</a:t>
            </a:r>
            <a:endParaRPr lang="es-ES" sz="1600"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4267090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609600"/>
            <a:ext cx="7848600" cy="338554"/>
          </a:xfrm>
          <a:prstGeom prst="rect">
            <a:avLst/>
          </a:prstGeom>
        </p:spPr>
        <p:txBody>
          <a:bodyPr wrap="square">
            <a:spAutoFit/>
          </a:bodyPr>
          <a:lstStyle/>
          <a:p>
            <a:pPr algn="l"/>
            <a:r>
              <a:rPr lang="en-US" sz="1600" b="1" dirty="0"/>
              <a:t>Functional structure of the program</a:t>
            </a:r>
            <a:endParaRPr lang="es-ES" sz="1600" b="1" dirty="0"/>
          </a:p>
        </p:txBody>
      </p:sp>
      <p:sp>
        <p:nvSpPr>
          <p:cNvPr id="14" name="Rectangle 13"/>
          <p:cNvSpPr/>
          <p:nvPr/>
        </p:nvSpPr>
        <p:spPr>
          <a:xfrm>
            <a:off x="685800" y="1140023"/>
            <a:ext cx="7696200" cy="307777"/>
          </a:xfrm>
          <a:prstGeom prst="rect">
            <a:avLst/>
          </a:prstGeom>
        </p:spPr>
        <p:txBody>
          <a:bodyPr wrap="square">
            <a:spAutoFit/>
          </a:bodyPr>
          <a:lstStyle/>
          <a:p>
            <a:pPr algn="l"/>
            <a:r>
              <a:rPr lang="en-US" sz="1400" dirty="0"/>
              <a:t>The After School Program in Palestine ISD has the following functional structure </a:t>
            </a:r>
            <a:r>
              <a:rPr lang="en-US" sz="1400" dirty="0" smtClean="0"/>
              <a:t>:</a:t>
            </a:r>
          </a:p>
        </p:txBody>
      </p:sp>
      <p:graphicFrame>
        <p:nvGraphicFramePr>
          <p:cNvPr id="7" name="Table 6"/>
          <p:cNvGraphicFramePr>
            <a:graphicFrameLocks noGrp="1"/>
          </p:cNvGraphicFramePr>
          <p:nvPr>
            <p:extLst>
              <p:ext uri="{D42A27DB-BD31-4B8C-83A1-F6EECF244321}">
                <p14:modId xmlns:p14="http://schemas.microsoft.com/office/powerpoint/2010/main" val="823728165"/>
              </p:ext>
            </p:extLst>
          </p:nvPr>
        </p:nvGraphicFramePr>
        <p:xfrm>
          <a:off x="990599" y="1676400"/>
          <a:ext cx="7162801" cy="3459480"/>
        </p:xfrm>
        <a:graphic>
          <a:graphicData uri="http://schemas.openxmlformats.org/drawingml/2006/table">
            <a:tbl>
              <a:tblPr firstRow="1" bandRow="1">
                <a:tableStyleId>{5940675A-B579-460E-94D1-54222C63F5DA}</a:tableStyleId>
              </a:tblPr>
              <a:tblGrid>
                <a:gridCol w="1295401"/>
                <a:gridCol w="1828800"/>
                <a:gridCol w="1524000"/>
                <a:gridCol w="2514600"/>
              </a:tblGrid>
              <a:tr h="304800">
                <a:tc>
                  <a:txBody>
                    <a:bodyPr/>
                    <a:lstStyle/>
                    <a:p>
                      <a:pPr algn="ctr"/>
                      <a:r>
                        <a:rPr lang="en-US" sz="1100" b="0" dirty="0" smtClean="0">
                          <a:solidFill>
                            <a:schemeClr val="tx1"/>
                          </a:solidFill>
                        </a:rPr>
                        <a:t>Name</a:t>
                      </a:r>
                      <a:endParaRPr lang="en-US" sz="1100" b="0" dirty="0">
                        <a:solidFill>
                          <a:sysClr val="windowText" lastClr="000000"/>
                        </a:solidFill>
                      </a:endParaRPr>
                    </a:p>
                  </a:txBody>
                  <a:tcPr>
                    <a:solidFill>
                      <a:schemeClr val="bg1">
                        <a:lumMod val="75000"/>
                      </a:schemeClr>
                    </a:solidFill>
                  </a:tcPr>
                </a:tc>
                <a:tc>
                  <a:txBody>
                    <a:bodyPr/>
                    <a:lstStyle/>
                    <a:p>
                      <a:pPr algn="ctr"/>
                      <a:r>
                        <a:rPr lang="en-US" sz="1100" b="0" dirty="0" smtClean="0">
                          <a:solidFill>
                            <a:sysClr val="windowText" lastClr="000000"/>
                          </a:solidFill>
                        </a:rPr>
                        <a:t>Position</a:t>
                      </a:r>
                      <a:endParaRPr lang="en-US" sz="1100" b="0" dirty="0">
                        <a:solidFill>
                          <a:sysClr val="windowText" lastClr="000000"/>
                        </a:solidFill>
                      </a:endParaRPr>
                    </a:p>
                  </a:txBody>
                  <a:tcPr>
                    <a:solidFill>
                      <a:schemeClr val="bg1">
                        <a:lumMod val="75000"/>
                      </a:schemeClr>
                    </a:solidFill>
                  </a:tcPr>
                </a:tc>
                <a:tc>
                  <a:txBody>
                    <a:bodyPr/>
                    <a:lstStyle/>
                    <a:p>
                      <a:pPr algn="ctr"/>
                      <a:r>
                        <a:rPr lang="en-US" sz="1100" dirty="0" smtClean="0"/>
                        <a:t>Location</a:t>
                      </a:r>
                      <a:endParaRPr lang="en-US" sz="1100" b="0" dirty="0">
                        <a:solidFill>
                          <a:sysClr val="windowText" lastClr="000000"/>
                        </a:solidFill>
                      </a:endParaRPr>
                    </a:p>
                  </a:txBody>
                  <a:tcPr>
                    <a:solidFill>
                      <a:schemeClr val="bg1">
                        <a:lumMod val="75000"/>
                      </a:schemeClr>
                    </a:solidFill>
                  </a:tcPr>
                </a:tc>
                <a:tc>
                  <a:txBody>
                    <a:bodyPr/>
                    <a:lstStyle/>
                    <a:p>
                      <a:pPr algn="ctr"/>
                      <a:r>
                        <a:rPr lang="en-US" sz="1100" dirty="0" smtClean="0"/>
                        <a:t>Phone/e-mail</a:t>
                      </a:r>
                      <a:endParaRPr lang="en-US" sz="1100" b="0" dirty="0">
                        <a:solidFill>
                          <a:sysClr val="windowText" lastClr="000000"/>
                        </a:solidFill>
                      </a:endParaRPr>
                    </a:p>
                  </a:txBody>
                  <a:tcPr>
                    <a:solidFill>
                      <a:schemeClr val="bg1">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Project Director</a:t>
                      </a:r>
                      <a:endParaRPr lang="en-US" sz="11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Shanna Marshall</a:t>
                      </a: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r>
                        <a:rPr lang="en-US" sz="1100" baseline="0" dirty="0" smtClean="0"/>
                        <a:t>Central Office</a:t>
                      </a:r>
                      <a:endParaRPr lang="en-US" sz="1100" dirty="0"/>
                    </a:p>
                  </a:txBody>
                  <a:tcPr/>
                </a:tc>
                <a:tc>
                  <a:txBody>
                    <a:bodyPr/>
                    <a:lstStyle/>
                    <a:p>
                      <a:r>
                        <a:rPr lang="en-US" sz="1100" dirty="0" smtClean="0"/>
                        <a:t>903-731-8000 x 1265</a:t>
                      </a:r>
                    </a:p>
                    <a:p>
                      <a:r>
                        <a:rPr lang="en-US" sz="1100" baseline="0" dirty="0" smtClean="0">
                          <a:hlinkClick r:id="rId3"/>
                        </a:rPr>
                        <a:t>SMarshall@palestineschools.org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Family Engagement Specialist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Tupac Alcauter</a:t>
                      </a:r>
                    </a:p>
                  </a:txBody>
                  <a:tcPr/>
                </a:tc>
                <a:tc>
                  <a:txBody>
                    <a:bodyPr/>
                    <a:lstStyle/>
                    <a:p>
                      <a:r>
                        <a:rPr lang="en-US" sz="1100" baseline="0" dirty="0" smtClean="0"/>
                        <a:t>Central Office</a:t>
                      </a:r>
                      <a:endParaRPr lang="en-US" sz="1100" dirty="0"/>
                    </a:p>
                  </a:txBody>
                  <a:tcPr/>
                </a:tc>
                <a:tc>
                  <a:txBody>
                    <a:bodyPr/>
                    <a:lstStyle/>
                    <a:p>
                      <a:r>
                        <a:rPr lang="en-US" sz="1100" dirty="0" smtClean="0"/>
                        <a:t>903-731-8000</a:t>
                      </a:r>
                      <a:r>
                        <a:rPr lang="en-US" sz="1100" baseline="0" dirty="0" smtClean="0"/>
                        <a:t> x 1266</a:t>
                      </a:r>
                    </a:p>
                    <a:p>
                      <a:r>
                        <a:rPr lang="en-US" sz="1100" baseline="0" dirty="0" smtClean="0">
                          <a:hlinkClick r:id="rId4"/>
                        </a:rPr>
                        <a:t>TAlcauter@palestineschools.org</a:t>
                      </a:r>
                      <a:endParaRPr lang="en-US" sz="1100" dirty="0"/>
                    </a:p>
                  </a:txBody>
                  <a:tcPr/>
                </a:tc>
              </a:tr>
              <a:tr h="370840">
                <a:tc>
                  <a:txBody>
                    <a:bodyPr/>
                    <a:lstStyle/>
                    <a:p>
                      <a:r>
                        <a:rPr lang="en-US" sz="1100" dirty="0" smtClean="0"/>
                        <a:t>Site Coordinator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Robin Chapman Fitzpatrick</a:t>
                      </a:r>
                      <a:endParaRPr lang="en-US" sz="1100" dirty="0" smtClean="0"/>
                    </a:p>
                  </a:txBody>
                  <a:tcPr/>
                </a:tc>
                <a:tc>
                  <a:txBody>
                    <a:bodyPr/>
                    <a:lstStyle/>
                    <a:p>
                      <a:r>
                        <a:rPr lang="en-US" sz="1100" dirty="0" smtClean="0"/>
                        <a:t>Palestine High School</a:t>
                      </a:r>
                    </a:p>
                  </a:txBody>
                  <a:tcPr/>
                </a:tc>
                <a:tc>
                  <a:txBody>
                    <a:bodyPr/>
                    <a:lstStyle/>
                    <a:p>
                      <a:r>
                        <a:rPr lang="en-US" sz="1100" dirty="0" smtClean="0"/>
                        <a:t>903-727-2627 x 4004</a:t>
                      </a:r>
                    </a:p>
                    <a:p>
                      <a:r>
                        <a:rPr lang="en-US" sz="1100" dirty="0" smtClean="0">
                          <a:hlinkClick r:id="rId5"/>
                        </a:rPr>
                        <a:t>RFitzpatrick</a:t>
                      </a:r>
                      <a:r>
                        <a:rPr lang="en-US" sz="1100" baseline="0" dirty="0" smtClean="0">
                          <a:hlinkClick r:id="rId6"/>
                        </a:rPr>
                        <a:t>@palestineschools.org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Site Coordinator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Traci Ratliff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r>
                        <a:rPr lang="en-US" sz="1100" dirty="0" smtClean="0"/>
                        <a:t>Palestine Junior</a:t>
                      </a:r>
                      <a:r>
                        <a:rPr lang="en-US" sz="1100" baseline="0" dirty="0" smtClean="0"/>
                        <a:t> High School</a:t>
                      </a:r>
                      <a:endParaRPr lang="en-US" sz="1100" dirty="0" smtClean="0"/>
                    </a:p>
                  </a:txBody>
                  <a:tcPr/>
                </a:tc>
                <a:tc>
                  <a:txBody>
                    <a:bodyPr/>
                    <a:lstStyle/>
                    <a:p>
                      <a:r>
                        <a:rPr lang="en-US" sz="1100" dirty="0" smtClean="0"/>
                        <a:t>903-727-2632 x 4003</a:t>
                      </a:r>
                    </a:p>
                    <a:p>
                      <a:r>
                        <a:rPr lang="en-US" sz="1100" baseline="0" dirty="0" smtClean="0">
                          <a:hlinkClick r:id="rId7"/>
                        </a:rPr>
                        <a:t>TRatliff@palestineschools.org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Site Coordinator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Jennifer Cunningham</a:t>
                      </a:r>
                    </a:p>
                  </a:txBody>
                  <a:tcPr/>
                </a:tc>
                <a:tc>
                  <a:txBody>
                    <a:bodyPr/>
                    <a:lstStyle/>
                    <a:p>
                      <a:r>
                        <a:rPr lang="en-US" sz="1100" dirty="0" smtClean="0"/>
                        <a:t>A. M. Story TACE STEM Center</a:t>
                      </a:r>
                    </a:p>
                  </a:txBody>
                  <a:tcPr/>
                </a:tc>
                <a:tc>
                  <a:txBody>
                    <a:bodyPr/>
                    <a:lstStyle/>
                    <a:p>
                      <a:r>
                        <a:rPr lang="en-US" sz="1100" dirty="0" smtClean="0"/>
                        <a:t>903-731-8015 x 4002</a:t>
                      </a:r>
                    </a:p>
                    <a:p>
                      <a:r>
                        <a:rPr lang="en-US" sz="1100" dirty="0" smtClean="0">
                          <a:hlinkClick r:id="rId8"/>
                        </a:rPr>
                        <a:t>JCunningham</a:t>
                      </a:r>
                      <a:r>
                        <a:rPr lang="en-US" sz="1100" baseline="0" dirty="0" smtClean="0">
                          <a:hlinkClick r:id="rId8"/>
                        </a:rPr>
                        <a:t>@palestineschools.org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Site Coordinator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Sandy Webb</a:t>
                      </a:r>
                      <a:endParaRPr lang="en-US" sz="1100" dirty="0" smtClean="0"/>
                    </a:p>
                  </a:txBody>
                  <a:tcPr/>
                </a:tc>
                <a:tc>
                  <a:txBody>
                    <a:bodyPr/>
                    <a:lstStyle/>
                    <a:p>
                      <a:r>
                        <a:rPr lang="en-US" sz="1100" dirty="0" smtClean="0"/>
                        <a:t>Southside Elementary </a:t>
                      </a:r>
                      <a:r>
                        <a:rPr lang="en-US" sz="1100" dirty="0" err="1" smtClean="0"/>
                        <a:t>TACEl</a:t>
                      </a:r>
                      <a:endParaRPr lang="en-US" sz="1100" dirty="0" smtClean="0"/>
                    </a:p>
                  </a:txBody>
                  <a:tcPr/>
                </a:tc>
                <a:tc>
                  <a:txBody>
                    <a:bodyPr/>
                    <a:lstStyle/>
                    <a:p>
                      <a:r>
                        <a:rPr lang="en-US" sz="1100" dirty="0" smtClean="0"/>
                        <a:t>903-727-2625 x 4001</a:t>
                      </a:r>
                    </a:p>
                    <a:p>
                      <a:r>
                        <a:rPr lang="en-US" sz="1100" baseline="0" dirty="0" smtClean="0">
                          <a:hlinkClick r:id="rId5"/>
                        </a:rPr>
                        <a:t>SWebb@palestineschools.org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Site Coordinator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Mrs. Tamra Conner</a:t>
                      </a:r>
                    </a:p>
                  </a:txBody>
                  <a:tcPr/>
                </a:tc>
                <a:tc>
                  <a:txBody>
                    <a:bodyPr/>
                    <a:lstStyle/>
                    <a:p>
                      <a:r>
                        <a:rPr lang="en-US" sz="1100" dirty="0" smtClean="0"/>
                        <a:t>Northside Primary School</a:t>
                      </a:r>
                    </a:p>
                  </a:txBody>
                  <a:tcPr/>
                </a:tc>
                <a:tc>
                  <a:txBody>
                    <a:bodyPr/>
                    <a:lstStyle/>
                    <a:p>
                      <a:r>
                        <a:rPr lang="en-US" sz="1100" dirty="0" smtClean="0"/>
                        <a:t>903-727-2624 x4000</a:t>
                      </a:r>
                    </a:p>
                    <a:p>
                      <a:r>
                        <a:rPr lang="en-US" sz="1100" dirty="0" smtClean="0">
                          <a:hlinkClick r:id="rId9"/>
                        </a:rPr>
                        <a:t>TConner</a:t>
                      </a:r>
                      <a:r>
                        <a:rPr lang="en-US" sz="1100" baseline="0" dirty="0" smtClean="0">
                          <a:hlinkClick r:id="rId9"/>
                        </a:rPr>
                        <a:t>@palestineschools.org</a:t>
                      </a:r>
                      <a:endParaRPr lang="en-US" sz="1100" dirty="0"/>
                    </a:p>
                  </a:txBody>
                  <a:tcPr/>
                </a:tc>
              </a:tr>
            </a:tbl>
          </a:graphicData>
        </a:graphic>
      </p:graphicFrame>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2865914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609600"/>
            <a:ext cx="7848600" cy="338554"/>
          </a:xfrm>
          <a:prstGeom prst="rect">
            <a:avLst/>
          </a:prstGeom>
        </p:spPr>
        <p:txBody>
          <a:bodyPr wrap="square">
            <a:spAutoFit/>
          </a:bodyPr>
          <a:lstStyle/>
          <a:p>
            <a:pPr algn="l"/>
            <a:r>
              <a:rPr lang="es-ES" sz="1600" b="1" dirty="0" smtClean="0"/>
              <a:t>Estructura del Programa</a:t>
            </a:r>
            <a:endParaRPr lang="es-ES" sz="1600" b="1" dirty="0"/>
          </a:p>
        </p:txBody>
      </p:sp>
      <p:sp>
        <p:nvSpPr>
          <p:cNvPr id="14" name="Rectangle 13"/>
          <p:cNvSpPr/>
          <p:nvPr/>
        </p:nvSpPr>
        <p:spPr>
          <a:xfrm>
            <a:off x="685800" y="1140023"/>
            <a:ext cx="7696200" cy="307777"/>
          </a:xfrm>
          <a:prstGeom prst="rect">
            <a:avLst/>
          </a:prstGeom>
        </p:spPr>
        <p:txBody>
          <a:bodyPr wrap="square">
            <a:spAutoFit/>
          </a:bodyPr>
          <a:lstStyle/>
          <a:p>
            <a:pPr algn="l"/>
            <a:r>
              <a:rPr lang="en-US" sz="1400" dirty="0" smtClean="0"/>
              <a:t>El </a:t>
            </a:r>
            <a:r>
              <a:rPr lang="en-US" sz="1400" dirty="0" err="1" smtClean="0"/>
              <a:t>Programa</a:t>
            </a:r>
            <a:r>
              <a:rPr lang="en-US" sz="1400" dirty="0" smtClean="0"/>
              <a:t> </a:t>
            </a:r>
            <a:r>
              <a:rPr lang="en-US" sz="1400" dirty="0" err="1" smtClean="0"/>
              <a:t>Después</a:t>
            </a:r>
            <a:r>
              <a:rPr lang="en-US" sz="1400" dirty="0" smtClean="0"/>
              <a:t> de la </a:t>
            </a:r>
            <a:r>
              <a:rPr lang="en-US" sz="1400" dirty="0" err="1" smtClean="0"/>
              <a:t>Escuela</a:t>
            </a:r>
            <a:r>
              <a:rPr lang="en-US" sz="1400" dirty="0" smtClean="0"/>
              <a:t> de Palestine ISD </a:t>
            </a:r>
            <a:r>
              <a:rPr lang="en-US" sz="1400" dirty="0" err="1" smtClean="0"/>
              <a:t>tiene</a:t>
            </a:r>
            <a:r>
              <a:rPr lang="en-US" sz="1400" dirty="0" smtClean="0"/>
              <a:t> la </a:t>
            </a:r>
            <a:r>
              <a:rPr lang="en-US" sz="1400" dirty="0" err="1" smtClean="0"/>
              <a:t>siguiente</a:t>
            </a:r>
            <a:r>
              <a:rPr lang="en-US" sz="1400" dirty="0" smtClean="0"/>
              <a:t> </a:t>
            </a:r>
            <a:r>
              <a:rPr lang="en-US" sz="1400" dirty="0" err="1" smtClean="0"/>
              <a:t>estructura</a:t>
            </a:r>
            <a:r>
              <a:rPr lang="en-US" sz="1400" dirty="0" smtClean="0"/>
              <a:t> </a:t>
            </a:r>
            <a:r>
              <a:rPr lang="en-US" sz="1400" dirty="0" err="1" smtClean="0"/>
              <a:t>funcional</a:t>
            </a:r>
            <a:r>
              <a:rPr lang="en-US" sz="1400" dirty="0" smtClean="0"/>
              <a:t>:</a:t>
            </a:r>
          </a:p>
        </p:txBody>
      </p:sp>
      <p:graphicFrame>
        <p:nvGraphicFramePr>
          <p:cNvPr id="7" name="Table 6"/>
          <p:cNvGraphicFramePr>
            <a:graphicFrameLocks noGrp="1"/>
          </p:cNvGraphicFramePr>
          <p:nvPr>
            <p:extLst>
              <p:ext uri="{D42A27DB-BD31-4B8C-83A1-F6EECF244321}">
                <p14:modId xmlns:p14="http://schemas.microsoft.com/office/powerpoint/2010/main" val="1126410356"/>
              </p:ext>
            </p:extLst>
          </p:nvPr>
        </p:nvGraphicFramePr>
        <p:xfrm>
          <a:off x="758031" y="1700054"/>
          <a:ext cx="7429500" cy="3459480"/>
        </p:xfrm>
        <a:graphic>
          <a:graphicData uri="http://schemas.openxmlformats.org/drawingml/2006/table">
            <a:tbl>
              <a:tblPr firstRow="1" bandRow="1">
                <a:tableStyleId>{5940675A-B579-460E-94D1-54222C63F5DA}</a:tableStyleId>
              </a:tblPr>
              <a:tblGrid>
                <a:gridCol w="1600199"/>
                <a:gridCol w="1828800"/>
                <a:gridCol w="1524000"/>
                <a:gridCol w="2476501"/>
              </a:tblGrid>
              <a:tr h="304800">
                <a:tc>
                  <a:txBody>
                    <a:bodyPr/>
                    <a:lstStyle/>
                    <a:p>
                      <a:pPr algn="ctr"/>
                      <a:r>
                        <a:rPr lang="en-US" sz="1100" dirty="0" err="1" smtClean="0"/>
                        <a:t>Nombre</a:t>
                      </a:r>
                      <a:endParaRPr lang="en-US" sz="1100" b="0" dirty="0">
                        <a:solidFill>
                          <a:sysClr val="windowText" lastClr="000000"/>
                        </a:solidFill>
                      </a:endParaRPr>
                    </a:p>
                  </a:txBody>
                  <a:tcPr>
                    <a:solidFill>
                      <a:schemeClr val="bg1">
                        <a:lumMod val="75000"/>
                      </a:schemeClr>
                    </a:solidFill>
                  </a:tcPr>
                </a:tc>
                <a:tc>
                  <a:txBody>
                    <a:bodyPr/>
                    <a:lstStyle/>
                    <a:p>
                      <a:pPr algn="ctr"/>
                      <a:r>
                        <a:rPr lang="en-US" sz="1100" b="0" dirty="0" err="1" smtClean="0">
                          <a:solidFill>
                            <a:sysClr val="windowText" lastClr="000000"/>
                          </a:solidFill>
                        </a:rPr>
                        <a:t>Puesto</a:t>
                      </a:r>
                      <a:r>
                        <a:rPr lang="en-US" sz="1100" b="0" dirty="0" smtClean="0">
                          <a:solidFill>
                            <a:sysClr val="windowText" lastClr="000000"/>
                          </a:solidFill>
                        </a:rPr>
                        <a:t>/Cargo</a:t>
                      </a:r>
                      <a:endParaRPr lang="en-US" sz="1100" b="0" dirty="0">
                        <a:solidFill>
                          <a:sysClr val="windowText" lastClr="000000"/>
                        </a:solidFill>
                      </a:endParaRPr>
                    </a:p>
                  </a:txBody>
                  <a:tcPr>
                    <a:solidFill>
                      <a:schemeClr val="bg1">
                        <a:lumMod val="75000"/>
                      </a:schemeClr>
                    </a:solidFill>
                  </a:tcPr>
                </a:tc>
                <a:tc>
                  <a:txBody>
                    <a:bodyPr/>
                    <a:lstStyle/>
                    <a:p>
                      <a:pPr algn="ctr"/>
                      <a:r>
                        <a:rPr lang="en-US" sz="1100" dirty="0" err="1" smtClean="0"/>
                        <a:t>Ubicación</a:t>
                      </a:r>
                      <a:endParaRPr lang="en-US" sz="1100" b="0" dirty="0">
                        <a:solidFill>
                          <a:sysClr val="windowText" lastClr="000000"/>
                        </a:solidFill>
                      </a:endParaRPr>
                    </a:p>
                  </a:txBody>
                  <a:tcPr>
                    <a:solidFill>
                      <a:schemeClr val="bg1">
                        <a:lumMod val="75000"/>
                      </a:schemeClr>
                    </a:solidFill>
                  </a:tcPr>
                </a:tc>
                <a:tc>
                  <a:txBody>
                    <a:bodyPr/>
                    <a:lstStyle/>
                    <a:p>
                      <a:pPr algn="ctr"/>
                      <a:r>
                        <a:rPr lang="en-US" sz="1100" dirty="0" err="1" smtClean="0"/>
                        <a:t>Teléfono</a:t>
                      </a:r>
                      <a:r>
                        <a:rPr lang="en-US" sz="1100" dirty="0" smtClean="0"/>
                        <a:t>/e-mail</a:t>
                      </a:r>
                      <a:endParaRPr lang="en-US" sz="1100" b="0" dirty="0">
                        <a:solidFill>
                          <a:sysClr val="windowText" lastClr="000000"/>
                        </a:solidFill>
                      </a:endParaRPr>
                    </a:p>
                  </a:txBody>
                  <a:tcPr>
                    <a:solidFill>
                      <a:schemeClr val="bg1">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Directora</a:t>
                      </a:r>
                      <a:r>
                        <a:rPr lang="en-US" sz="1100" baseline="0" dirty="0" smtClean="0"/>
                        <a:t> del </a:t>
                      </a:r>
                      <a:r>
                        <a:rPr lang="en-US" sz="1100" baseline="0" dirty="0" err="1" smtClean="0"/>
                        <a:t>Proyecto</a:t>
                      </a:r>
                      <a:endParaRPr lang="en-US" sz="11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Shanna Marshall</a:t>
                      </a: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txBody>
                  <a:tcPr/>
                </a:tc>
                <a:tc>
                  <a:txBody>
                    <a:bodyPr/>
                    <a:lstStyle/>
                    <a:p>
                      <a:r>
                        <a:rPr lang="en-US" sz="1100" dirty="0" err="1" smtClean="0"/>
                        <a:t>Oficina</a:t>
                      </a:r>
                      <a:r>
                        <a:rPr lang="en-US" sz="1100" baseline="0" dirty="0" smtClean="0"/>
                        <a:t> Central</a:t>
                      </a:r>
                      <a:endParaRPr lang="en-US" sz="1100" dirty="0"/>
                    </a:p>
                  </a:txBody>
                  <a:tcPr/>
                </a:tc>
                <a:tc>
                  <a:txBody>
                    <a:bodyPr/>
                    <a:lstStyle/>
                    <a:p>
                      <a:r>
                        <a:rPr lang="en-US" sz="1100" dirty="0" smtClean="0"/>
                        <a:t>903-731-8000 x </a:t>
                      </a:r>
                      <a:r>
                        <a:rPr lang="en-US" sz="1100" dirty="0" smtClean="0">
                          <a:hlinkClick r:id="rId3"/>
                        </a:rPr>
                        <a:t>1265</a:t>
                      </a:r>
                    </a:p>
                    <a:p>
                      <a:r>
                        <a:rPr lang="en-US" sz="1100" baseline="0" dirty="0" smtClean="0">
                          <a:hlinkClick r:id="rId3"/>
                        </a:rPr>
                        <a:t>SMarshall@palestineschools.org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Especialista</a:t>
                      </a:r>
                      <a:r>
                        <a:rPr lang="en-US" sz="1100" dirty="0" smtClean="0"/>
                        <a:t> en </a:t>
                      </a:r>
                      <a:r>
                        <a:rPr lang="en-US" sz="1100" dirty="0" err="1" smtClean="0"/>
                        <a:t>Involucramiento</a:t>
                      </a:r>
                      <a:r>
                        <a:rPr lang="en-US" sz="1100" dirty="0" smtClean="0"/>
                        <a:t> de </a:t>
                      </a:r>
                      <a:r>
                        <a:rPr lang="en-US" sz="1100" dirty="0" err="1" smtClean="0"/>
                        <a:t>Familias</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Tupac Alcauter</a:t>
                      </a:r>
                    </a:p>
                  </a:txBody>
                  <a:tcPr/>
                </a:tc>
                <a:tc>
                  <a:txBody>
                    <a:bodyPr/>
                    <a:lstStyle/>
                    <a:p>
                      <a:r>
                        <a:rPr lang="en-US" sz="1100" dirty="0" err="1" smtClean="0"/>
                        <a:t>Oficina</a:t>
                      </a:r>
                      <a:r>
                        <a:rPr lang="en-US" sz="1100" dirty="0" smtClean="0"/>
                        <a:t> Central</a:t>
                      </a:r>
                    </a:p>
                  </a:txBody>
                  <a:tcPr/>
                </a:tc>
                <a:tc>
                  <a:txBody>
                    <a:bodyPr/>
                    <a:lstStyle/>
                    <a:p>
                      <a:r>
                        <a:rPr lang="en-US" sz="1100" dirty="0" smtClean="0"/>
                        <a:t>903-731-8000</a:t>
                      </a:r>
                      <a:r>
                        <a:rPr lang="en-US" sz="1100" baseline="0" dirty="0" smtClean="0"/>
                        <a:t> x 1266</a:t>
                      </a:r>
                    </a:p>
                    <a:p>
                      <a:r>
                        <a:rPr lang="en-US" sz="1100" baseline="0" dirty="0" smtClean="0">
                          <a:hlinkClick r:id="rId4"/>
                        </a:rPr>
                        <a:t>TAlcauter@palestineschools.org</a:t>
                      </a:r>
                      <a:endParaRPr lang="en-US" sz="1100" dirty="0"/>
                    </a:p>
                  </a:txBody>
                  <a:tcPr/>
                </a:tc>
              </a:tr>
              <a:tr h="370840">
                <a:tc>
                  <a:txBody>
                    <a:bodyPr/>
                    <a:lstStyle/>
                    <a:p>
                      <a:r>
                        <a:rPr lang="en-US" sz="1100" dirty="0" err="1" smtClean="0"/>
                        <a:t>Coordinadora</a:t>
                      </a:r>
                      <a:r>
                        <a:rPr lang="en-US" sz="1100" baseline="0" dirty="0" smtClean="0"/>
                        <a:t> del </a:t>
                      </a:r>
                      <a:r>
                        <a:rPr lang="en-US" sz="1100" baseline="0" dirty="0" err="1" smtClean="0"/>
                        <a:t>Sitio</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Robin Chapman Fitzpatrick</a:t>
                      </a:r>
                      <a:endParaRPr lang="en-US" sz="1100" dirty="0" smtClean="0"/>
                    </a:p>
                  </a:txBody>
                  <a:tcPr/>
                </a:tc>
                <a:tc>
                  <a:txBody>
                    <a:bodyPr/>
                    <a:lstStyle/>
                    <a:p>
                      <a:r>
                        <a:rPr lang="en-US" sz="1100" dirty="0" smtClean="0"/>
                        <a:t>Palestine High School</a:t>
                      </a:r>
                    </a:p>
                  </a:txBody>
                  <a:tcPr/>
                </a:tc>
                <a:tc>
                  <a:txBody>
                    <a:bodyPr/>
                    <a:lstStyle/>
                    <a:p>
                      <a:r>
                        <a:rPr lang="en-US" sz="1100" dirty="0" smtClean="0"/>
                        <a:t>903-727-2627 x 4004</a:t>
                      </a:r>
                    </a:p>
                    <a:p>
                      <a:r>
                        <a:rPr lang="en-US" sz="1100" dirty="0" smtClean="0">
                          <a:hlinkClick r:id="rId5"/>
                        </a:rPr>
                        <a:t>RFitzpatrick</a:t>
                      </a:r>
                      <a:r>
                        <a:rPr lang="en-US" sz="1100" baseline="0" dirty="0" smtClean="0">
                          <a:hlinkClick r:id="rId6"/>
                        </a:rPr>
                        <a:t>@palestineschools.org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Coordinadora</a:t>
                      </a:r>
                      <a:r>
                        <a:rPr lang="en-US" sz="1100" baseline="0" dirty="0" smtClean="0"/>
                        <a:t> del </a:t>
                      </a:r>
                      <a:r>
                        <a:rPr lang="en-US" sz="1100" baseline="0" dirty="0" err="1" smtClean="0"/>
                        <a:t>Sitio</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Traci Ratliff</a:t>
                      </a:r>
                    </a:p>
                  </a:txBody>
                  <a:tcPr/>
                </a:tc>
                <a:tc>
                  <a:txBody>
                    <a:bodyPr/>
                    <a:lstStyle/>
                    <a:p>
                      <a:r>
                        <a:rPr lang="en-US" sz="1100" dirty="0" smtClean="0"/>
                        <a:t>Palestine Junior</a:t>
                      </a:r>
                      <a:r>
                        <a:rPr lang="en-US" sz="1100" baseline="0" dirty="0" smtClean="0"/>
                        <a:t> High School</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903-727-2632 x 4003 </a:t>
                      </a:r>
                      <a:r>
                        <a:rPr lang="en-US" sz="1100" dirty="0" smtClean="0">
                          <a:hlinkClick r:id="rId7"/>
                        </a:rPr>
                        <a:t>TRatliff</a:t>
                      </a:r>
                      <a:r>
                        <a:rPr lang="en-US" sz="1100" baseline="0" dirty="0" smtClean="0">
                          <a:hlinkClick r:id="rId7"/>
                        </a:rPr>
                        <a:t>@palestineschools.org</a:t>
                      </a:r>
                      <a:endParaRPr lang="en-US" sz="1100" baseline="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Coordinadora</a:t>
                      </a:r>
                      <a:r>
                        <a:rPr lang="en-US" sz="1100" baseline="0" dirty="0" smtClean="0"/>
                        <a:t> del </a:t>
                      </a:r>
                      <a:r>
                        <a:rPr lang="en-US" sz="1100" baseline="0" dirty="0" err="1" smtClean="0"/>
                        <a:t>Sitio</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Jennifer Cunningham</a:t>
                      </a:r>
                    </a:p>
                  </a:txBody>
                  <a:tcPr/>
                </a:tc>
                <a:tc>
                  <a:txBody>
                    <a:bodyPr/>
                    <a:lstStyle/>
                    <a:p>
                      <a:r>
                        <a:rPr lang="en-US" sz="1100" dirty="0" smtClean="0"/>
                        <a:t>A. M. Story Intermediate School</a:t>
                      </a:r>
                    </a:p>
                  </a:txBody>
                  <a:tcPr/>
                </a:tc>
                <a:tc>
                  <a:txBody>
                    <a:bodyPr/>
                    <a:lstStyle/>
                    <a:p>
                      <a:r>
                        <a:rPr lang="en-US" sz="1100" dirty="0" smtClean="0"/>
                        <a:t>903-731-8015 x 4002</a:t>
                      </a:r>
                    </a:p>
                    <a:p>
                      <a:r>
                        <a:rPr lang="en-US" sz="1100" dirty="0" smtClean="0">
                          <a:hlinkClick r:id="rId8"/>
                        </a:rPr>
                        <a:t>JCunningham@palestineschools.org</a:t>
                      </a:r>
                      <a:endParaRPr lang="en-US" sz="11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Coordinadora</a:t>
                      </a:r>
                      <a:r>
                        <a:rPr lang="en-US" sz="1100" baseline="0" dirty="0" smtClean="0"/>
                        <a:t> del </a:t>
                      </a:r>
                      <a:r>
                        <a:rPr lang="en-US" sz="1100" baseline="0" dirty="0" err="1" smtClean="0"/>
                        <a:t>Sitio</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Sandy Webb</a:t>
                      </a:r>
                      <a:endParaRPr lang="en-US" sz="1100" dirty="0" smtClean="0"/>
                    </a:p>
                  </a:txBody>
                  <a:tcPr/>
                </a:tc>
                <a:tc>
                  <a:txBody>
                    <a:bodyPr/>
                    <a:lstStyle/>
                    <a:p>
                      <a:r>
                        <a:rPr lang="en-US" sz="1100" dirty="0" smtClean="0"/>
                        <a:t>Southside Elementary School</a:t>
                      </a:r>
                    </a:p>
                  </a:txBody>
                  <a:tcPr/>
                </a:tc>
                <a:tc>
                  <a:txBody>
                    <a:bodyPr/>
                    <a:lstStyle/>
                    <a:p>
                      <a:r>
                        <a:rPr lang="en-US" sz="1100" dirty="0" smtClean="0"/>
                        <a:t>903-727-2625 x 4001</a:t>
                      </a:r>
                    </a:p>
                    <a:p>
                      <a:r>
                        <a:rPr lang="en-US" sz="1100" baseline="0" dirty="0" smtClean="0">
                          <a:hlinkClick r:id="rId5"/>
                        </a:rPr>
                        <a:t>@palestineschools.org</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Coordinadora</a:t>
                      </a:r>
                      <a:r>
                        <a:rPr lang="en-US" sz="1100" baseline="0" dirty="0" smtClean="0"/>
                        <a:t> del </a:t>
                      </a:r>
                      <a:r>
                        <a:rPr lang="en-US" sz="1100" baseline="0" dirty="0" err="1" smtClean="0"/>
                        <a:t>Sitio</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Tamra</a:t>
                      </a:r>
                      <a:r>
                        <a:rPr lang="en-US" sz="1100" baseline="0" dirty="0" smtClean="0"/>
                        <a:t> Conner</a:t>
                      </a:r>
                      <a:endParaRPr lang="en-US" sz="1100" dirty="0" smtClean="0"/>
                    </a:p>
                  </a:txBody>
                  <a:tcPr/>
                </a:tc>
                <a:tc>
                  <a:txBody>
                    <a:bodyPr/>
                    <a:lstStyle/>
                    <a:p>
                      <a:r>
                        <a:rPr lang="en-US" sz="1100" dirty="0" err="1" smtClean="0"/>
                        <a:t>Northside</a:t>
                      </a:r>
                      <a:r>
                        <a:rPr lang="en-US" sz="1100" dirty="0" smtClean="0"/>
                        <a:t> Primary School</a:t>
                      </a:r>
                    </a:p>
                  </a:txBody>
                  <a:tcPr/>
                </a:tc>
                <a:tc>
                  <a:txBody>
                    <a:bodyPr/>
                    <a:lstStyle/>
                    <a:p>
                      <a:r>
                        <a:rPr lang="en-US" sz="1100" dirty="0" smtClean="0"/>
                        <a:t>903-727-2624 x 4000</a:t>
                      </a:r>
                    </a:p>
                    <a:p>
                      <a:r>
                        <a:rPr lang="en-US" sz="1100" baseline="0" dirty="0" smtClean="0">
                          <a:hlinkClick r:id="rId9"/>
                        </a:rPr>
                        <a:t>TConner@palestineschools.org</a:t>
                      </a:r>
                      <a:endParaRPr lang="en-US" sz="1100" dirty="0"/>
                    </a:p>
                  </a:txBody>
                  <a:tcPr/>
                </a:tc>
              </a:tr>
            </a:tbl>
          </a:graphicData>
        </a:graphic>
      </p:graphicFrame>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4" name="Rectangle 13"/>
          <p:cNvSpPr/>
          <p:nvPr/>
        </p:nvSpPr>
        <p:spPr>
          <a:xfrm>
            <a:off x="685800" y="1053882"/>
            <a:ext cx="7696200" cy="738664"/>
          </a:xfrm>
          <a:prstGeom prst="rect">
            <a:avLst/>
          </a:prstGeom>
        </p:spPr>
        <p:txBody>
          <a:bodyPr wrap="square">
            <a:spAutoFit/>
          </a:bodyPr>
          <a:lstStyle/>
          <a:p>
            <a:pPr algn="just"/>
            <a:r>
              <a:rPr lang="en-US" sz="1400" dirty="0"/>
              <a:t>Classes for students will be taught within the facilities of each school or campus, and at the facilities of our participating partners: YMCA, TVCC, Palestine Public Library, and in each case the parents will be notified from the program start or activity.</a:t>
            </a:r>
            <a:endParaRPr lang="en-US" sz="1400" dirty="0" smtClean="0"/>
          </a:p>
        </p:txBody>
      </p:sp>
      <p:graphicFrame>
        <p:nvGraphicFramePr>
          <p:cNvPr id="7" name="Table 6"/>
          <p:cNvGraphicFramePr>
            <a:graphicFrameLocks noGrp="1"/>
          </p:cNvGraphicFramePr>
          <p:nvPr>
            <p:extLst>
              <p:ext uri="{D42A27DB-BD31-4B8C-83A1-F6EECF244321}">
                <p14:modId xmlns:p14="http://schemas.microsoft.com/office/powerpoint/2010/main" val="3777449074"/>
              </p:ext>
            </p:extLst>
          </p:nvPr>
        </p:nvGraphicFramePr>
        <p:xfrm>
          <a:off x="1143000" y="2590800"/>
          <a:ext cx="7010401" cy="3129280"/>
        </p:xfrm>
        <a:graphic>
          <a:graphicData uri="http://schemas.openxmlformats.org/drawingml/2006/table">
            <a:tbl>
              <a:tblPr firstRow="1" bandRow="1">
                <a:tableStyleId>{5940675A-B579-460E-94D1-54222C63F5DA}</a:tableStyleId>
              </a:tblPr>
              <a:tblGrid>
                <a:gridCol w="3458465"/>
                <a:gridCol w="3551936"/>
              </a:tblGrid>
              <a:tr h="533400">
                <a:tc>
                  <a:txBody>
                    <a:bodyPr/>
                    <a:lstStyle/>
                    <a:p>
                      <a:pPr algn="ctr"/>
                      <a:r>
                        <a:rPr lang="en-US" sz="1400" b="1" dirty="0" smtClean="0"/>
                        <a:t>Facilities</a:t>
                      </a:r>
                      <a:r>
                        <a:rPr lang="en-US" sz="1400" b="1" baseline="0" dirty="0" smtClean="0"/>
                        <a:t> Palestine ISD</a:t>
                      </a:r>
                      <a:endParaRPr lang="en-US" sz="1400" b="1" dirty="0">
                        <a:solidFill>
                          <a:sysClr val="windowText" lastClr="000000"/>
                        </a:solidFill>
                      </a:endParaRPr>
                    </a:p>
                  </a:txBody>
                  <a:tcPr anchor="ctr">
                    <a:solidFill>
                      <a:schemeClr val="bg1">
                        <a:lumMod val="75000"/>
                      </a:schemeClr>
                    </a:solidFill>
                  </a:tcPr>
                </a:tc>
                <a:tc>
                  <a:txBody>
                    <a:bodyPr/>
                    <a:lstStyle/>
                    <a:p>
                      <a:pPr algn="ctr"/>
                      <a:r>
                        <a:rPr lang="en-US" sz="1400" b="1" dirty="0" smtClean="0">
                          <a:solidFill>
                            <a:sysClr val="windowText" lastClr="000000"/>
                          </a:solidFill>
                        </a:rPr>
                        <a:t>Partners Facilities</a:t>
                      </a:r>
                      <a:endParaRPr lang="en-US" sz="1400" b="1" dirty="0">
                        <a:solidFill>
                          <a:sysClr val="windowText" lastClr="000000"/>
                        </a:solidFill>
                      </a:endParaRPr>
                    </a:p>
                  </a:txBody>
                  <a:tcPr anchor="ctr">
                    <a:solidFill>
                      <a:schemeClr val="bg1">
                        <a:lumMod val="75000"/>
                      </a:schemeClr>
                    </a:solidFill>
                  </a:tcPr>
                </a:tc>
              </a:tr>
              <a:tr h="370840">
                <a:tc>
                  <a:txBody>
                    <a:bodyPr/>
                    <a:lstStyle/>
                    <a:p>
                      <a:r>
                        <a:rPr lang="en-US" sz="1400" dirty="0" err="1" smtClean="0"/>
                        <a:t>Northside</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YMCA</a:t>
                      </a:r>
                    </a:p>
                  </a:txBody>
                  <a:tcPr/>
                </a:tc>
              </a:tr>
              <a:tr h="370840">
                <a:tc>
                  <a:txBody>
                    <a:bodyPr/>
                    <a:lstStyle/>
                    <a:p>
                      <a:r>
                        <a:rPr lang="en-US" sz="1400" dirty="0" smtClean="0"/>
                        <a:t>Southside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Trinity Valley Community College (TVCC)</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Story Intermediate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Palestine Public Library</a:t>
                      </a:r>
                      <a:r>
                        <a:rPr lang="en-US" sz="1400" baseline="0" dirty="0" smtClean="0"/>
                        <a:t> (PPL)</a:t>
                      </a:r>
                      <a:endParaRPr lang="en-US" sz="1400" dirty="0" smtClean="0"/>
                    </a:p>
                  </a:txBody>
                  <a:tcPr/>
                </a:tc>
              </a:tr>
              <a:tr h="370840">
                <a:tc>
                  <a:txBody>
                    <a:bodyPr/>
                    <a:lstStyle/>
                    <a:p>
                      <a:r>
                        <a:rPr lang="en-US" sz="1400" dirty="0" smtClean="0"/>
                        <a:t>Junior High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High School</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Wildcat Golf Course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Wildcat</a:t>
                      </a:r>
                      <a:r>
                        <a:rPr lang="en-US" sz="1400" baseline="0" dirty="0" smtClean="0"/>
                        <a:t> Acres</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bl>
          </a:graphicData>
        </a:graphic>
      </p:graphicFrame>
      <p:sp>
        <p:nvSpPr>
          <p:cNvPr id="8" name="Rectangle 7"/>
          <p:cNvSpPr/>
          <p:nvPr/>
        </p:nvSpPr>
        <p:spPr>
          <a:xfrm>
            <a:off x="609600" y="609600"/>
            <a:ext cx="7848600" cy="338554"/>
          </a:xfrm>
          <a:prstGeom prst="rect">
            <a:avLst/>
          </a:prstGeom>
        </p:spPr>
        <p:txBody>
          <a:bodyPr wrap="square">
            <a:spAutoFit/>
          </a:bodyPr>
          <a:lstStyle/>
          <a:p>
            <a:pPr algn="l"/>
            <a:r>
              <a:rPr lang="en-US" sz="1600" b="1" dirty="0"/>
              <a:t>Facilities Program</a:t>
            </a:r>
            <a:endParaRPr lang="es-ES" sz="1600"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920900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4" name="Rectangle 13"/>
          <p:cNvSpPr/>
          <p:nvPr/>
        </p:nvSpPr>
        <p:spPr>
          <a:xfrm>
            <a:off x="685800" y="1053882"/>
            <a:ext cx="7696200" cy="954107"/>
          </a:xfrm>
          <a:prstGeom prst="rect">
            <a:avLst/>
          </a:prstGeom>
        </p:spPr>
        <p:txBody>
          <a:bodyPr wrap="square">
            <a:spAutoFit/>
          </a:bodyPr>
          <a:lstStyle/>
          <a:p>
            <a:pPr algn="just"/>
            <a:r>
              <a:rPr lang="en-US" sz="1400" dirty="0" smtClean="0"/>
              <a:t>Las </a:t>
            </a:r>
            <a:r>
              <a:rPr lang="en-US" sz="1400" dirty="0" err="1" smtClean="0"/>
              <a:t>clases</a:t>
            </a:r>
            <a:r>
              <a:rPr lang="en-US" sz="1400" dirty="0" smtClean="0"/>
              <a:t> </a:t>
            </a:r>
            <a:r>
              <a:rPr lang="en-US" sz="1400" dirty="0" err="1" smtClean="0"/>
              <a:t>para</a:t>
            </a:r>
            <a:r>
              <a:rPr lang="en-US" sz="1400" dirty="0" smtClean="0"/>
              <a:t> los </a:t>
            </a:r>
            <a:r>
              <a:rPr lang="en-US" sz="1400" dirty="0" err="1" smtClean="0"/>
              <a:t>estudiantes</a:t>
            </a:r>
            <a:r>
              <a:rPr lang="en-US" sz="1400" dirty="0" smtClean="0"/>
              <a:t> </a:t>
            </a:r>
            <a:r>
              <a:rPr lang="en-US" sz="1400" dirty="0" err="1" smtClean="0"/>
              <a:t>serán</a:t>
            </a:r>
            <a:r>
              <a:rPr lang="en-US" sz="1400" dirty="0" smtClean="0"/>
              <a:t> </a:t>
            </a:r>
            <a:r>
              <a:rPr lang="en-US" sz="1400" dirty="0" err="1" smtClean="0"/>
              <a:t>impartidas</a:t>
            </a:r>
            <a:r>
              <a:rPr lang="en-US" sz="1400" dirty="0" smtClean="0"/>
              <a:t> </a:t>
            </a:r>
            <a:r>
              <a:rPr lang="en-US" sz="1400" dirty="0" err="1" smtClean="0"/>
              <a:t>dentro</a:t>
            </a:r>
            <a:r>
              <a:rPr lang="en-US" sz="1400" dirty="0" smtClean="0"/>
              <a:t> de </a:t>
            </a:r>
            <a:r>
              <a:rPr lang="en-US" sz="1400" dirty="0" err="1" smtClean="0"/>
              <a:t>las</a:t>
            </a:r>
            <a:r>
              <a:rPr lang="en-US" sz="1400" dirty="0" smtClean="0"/>
              <a:t> </a:t>
            </a:r>
            <a:r>
              <a:rPr lang="en-US" sz="1400" dirty="0" err="1" smtClean="0"/>
              <a:t>instalaciones</a:t>
            </a:r>
            <a:r>
              <a:rPr lang="en-US" sz="1400" dirty="0" smtClean="0"/>
              <a:t> de </a:t>
            </a:r>
            <a:r>
              <a:rPr lang="en-US" sz="1400" dirty="0" err="1" smtClean="0"/>
              <a:t>cada</a:t>
            </a:r>
            <a:r>
              <a:rPr lang="en-US" sz="1400" dirty="0" smtClean="0"/>
              <a:t> </a:t>
            </a:r>
            <a:r>
              <a:rPr lang="en-US" sz="1400" dirty="0" err="1" smtClean="0"/>
              <a:t>una</a:t>
            </a:r>
            <a:r>
              <a:rPr lang="en-US" sz="1400" dirty="0" smtClean="0"/>
              <a:t> de </a:t>
            </a:r>
            <a:r>
              <a:rPr lang="en-US" sz="1400" dirty="0" err="1" smtClean="0"/>
              <a:t>las</a:t>
            </a:r>
            <a:r>
              <a:rPr lang="en-US" sz="1400" dirty="0" smtClean="0"/>
              <a:t> </a:t>
            </a:r>
            <a:r>
              <a:rPr lang="en-US" sz="1400" dirty="0" err="1" smtClean="0"/>
              <a:t>escuelas</a:t>
            </a:r>
            <a:r>
              <a:rPr lang="en-US" sz="1400" dirty="0" smtClean="0"/>
              <a:t> o campus,  y en </a:t>
            </a:r>
            <a:r>
              <a:rPr lang="en-US" sz="1400" dirty="0" err="1" smtClean="0"/>
              <a:t>las</a:t>
            </a:r>
            <a:r>
              <a:rPr lang="en-US" sz="1400" dirty="0" smtClean="0"/>
              <a:t> </a:t>
            </a:r>
            <a:r>
              <a:rPr lang="en-US" sz="1400" dirty="0" err="1" smtClean="0"/>
              <a:t>instalaciones</a:t>
            </a:r>
            <a:r>
              <a:rPr lang="en-US" sz="1400" dirty="0" smtClean="0"/>
              <a:t> de </a:t>
            </a:r>
            <a:r>
              <a:rPr lang="en-US" sz="1400" dirty="0" err="1" smtClean="0"/>
              <a:t>nuestros</a:t>
            </a:r>
            <a:r>
              <a:rPr lang="en-US" sz="1400" dirty="0" smtClean="0"/>
              <a:t> </a:t>
            </a:r>
            <a:r>
              <a:rPr lang="en-US" sz="1400" dirty="0" err="1" smtClean="0"/>
              <a:t>asociados</a:t>
            </a:r>
            <a:r>
              <a:rPr lang="en-US" sz="1400" dirty="0" smtClean="0"/>
              <a:t> </a:t>
            </a:r>
            <a:r>
              <a:rPr lang="en-US" sz="1400" dirty="0" err="1" smtClean="0"/>
              <a:t>participantes</a:t>
            </a:r>
            <a:r>
              <a:rPr lang="en-US" sz="1400" dirty="0" smtClean="0"/>
              <a:t>: YMCA,  TVCC , </a:t>
            </a:r>
            <a:r>
              <a:rPr lang="en-US" sz="1400" dirty="0" err="1" smtClean="0"/>
              <a:t>Biblioteca</a:t>
            </a:r>
            <a:r>
              <a:rPr lang="en-US" sz="1400" dirty="0" smtClean="0"/>
              <a:t> </a:t>
            </a:r>
            <a:r>
              <a:rPr lang="en-US" sz="1400" dirty="0" err="1" smtClean="0"/>
              <a:t>Pública</a:t>
            </a:r>
            <a:r>
              <a:rPr lang="en-US" sz="1400" dirty="0" smtClean="0"/>
              <a:t> de Palestine, y en </a:t>
            </a:r>
            <a:r>
              <a:rPr lang="en-US" sz="1400" dirty="0" err="1" smtClean="0"/>
              <a:t>cada</a:t>
            </a:r>
            <a:r>
              <a:rPr lang="en-US" sz="1400" dirty="0" smtClean="0"/>
              <a:t> </a:t>
            </a:r>
            <a:r>
              <a:rPr lang="en-US" sz="1400" dirty="0" err="1" smtClean="0"/>
              <a:t>caso</a:t>
            </a:r>
            <a:r>
              <a:rPr lang="en-US" sz="1400" dirty="0" smtClean="0"/>
              <a:t> los padres de </a:t>
            </a:r>
            <a:r>
              <a:rPr lang="en-US" sz="1400" dirty="0" err="1" smtClean="0"/>
              <a:t>familia</a:t>
            </a:r>
            <a:r>
              <a:rPr lang="en-US" sz="1400" dirty="0" smtClean="0"/>
              <a:t> </a:t>
            </a:r>
            <a:r>
              <a:rPr lang="en-US" sz="1400" dirty="0" err="1" smtClean="0"/>
              <a:t>serán</a:t>
            </a:r>
            <a:r>
              <a:rPr lang="en-US" sz="1400" dirty="0" smtClean="0"/>
              <a:t> </a:t>
            </a:r>
            <a:r>
              <a:rPr lang="en-US" sz="1400" dirty="0" err="1" smtClean="0"/>
              <a:t>notificados</a:t>
            </a:r>
            <a:r>
              <a:rPr lang="en-US" sz="1400" dirty="0" smtClean="0"/>
              <a:t> </a:t>
            </a:r>
            <a:r>
              <a:rPr lang="en-US" sz="1400" dirty="0" err="1" smtClean="0"/>
              <a:t>desde</a:t>
            </a:r>
            <a:r>
              <a:rPr lang="en-US" sz="1400" dirty="0" smtClean="0"/>
              <a:t> el </a:t>
            </a:r>
            <a:r>
              <a:rPr lang="en-US" sz="1400" dirty="0" err="1" smtClean="0"/>
              <a:t>inicio</a:t>
            </a:r>
            <a:r>
              <a:rPr lang="en-US" sz="1400" dirty="0" smtClean="0"/>
              <a:t> del </a:t>
            </a:r>
            <a:r>
              <a:rPr lang="en-US" sz="1400" dirty="0" err="1" smtClean="0"/>
              <a:t>programa</a:t>
            </a:r>
            <a:r>
              <a:rPr lang="en-US" sz="1400" dirty="0" smtClean="0"/>
              <a:t> o de la </a:t>
            </a:r>
            <a:r>
              <a:rPr lang="en-US" sz="1400" dirty="0" err="1" smtClean="0"/>
              <a:t>actividad</a:t>
            </a:r>
            <a:r>
              <a:rPr lang="en-US" sz="1400" dirty="0" smtClean="0"/>
              <a:t>.</a:t>
            </a:r>
          </a:p>
        </p:txBody>
      </p:sp>
      <p:graphicFrame>
        <p:nvGraphicFramePr>
          <p:cNvPr id="7" name="Table 6"/>
          <p:cNvGraphicFramePr>
            <a:graphicFrameLocks noGrp="1"/>
          </p:cNvGraphicFramePr>
          <p:nvPr>
            <p:extLst>
              <p:ext uri="{D42A27DB-BD31-4B8C-83A1-F6EECF244321}">
                <p14:modId xmlns:p14="http://schemas.microsoft.com/office/powerpoint/2010/main" val="2180453044"/>
              </p:ext>
            </p:extLst>
          </p:nvPr>
        </p:nvGraphicFramePr>
        <p:xfrm>
          <a:off x="1143000" y="2590800"/>
          <a:ext cx="7010401" cy="3129280"/>
        </p:xfrm>
        <a:graphic>
          <a:graphicData uri="http://schemas.openxmlformats.org/drawingml/2006/table">
            <a:tbl>
              <a:tblPr firstRow="1" bandRow="1">
                <a:tableStyleId>{5940675A-B579-460E-94D1-54222C63F5DA}</a:tableStyleId>
              </a:tblPr>
              <a:tblGrid>
                <a:gridCol w="3458465"/>
                <a:gridCol w="3551936"/>
              </a:tblGrid>
              <a:tr h="533400">
                <a:tc>
                  <a:txBody>
                    <a:bodyPr/>
                    <a:lstStyle/>
                    <a:p>
                      <a:pPr algn="ctr"/>
                      <a:r>
                        <a:rPr lang="en-US" sz="1400" b="1" dirty="0" err="1" smtClean="0"/>
                        <a:t>Instalaciones</a:t>
                      </a:r>
                      <a:r>
                        <a:rPr lang="en-US" sz="1400" b="1" dirty="0" smtClean="0"/>
                        <a:t> de</a:t>
                      </a:r>
                      <a:r>
                        <a:rPr lang="en-US" sz="1400" b="1" baseline="0" dirty="0" smtClean="0"/>
                        <a:t> Palestine ISD</a:t>
                      </a:r>
                      <a:endParaRPr lang="en-US" sz="1400" b="1" dirty="0">
                        <a:solidFill>
                          <a:sysClr val="windowText" lastClr="000000"/>
                        </a:solidFill>
                      </a:endParaRPr>
                    </a:p>
                  </a:txBody>
                  <a:tcPr anchor="ctr">
                    <a:solidFill>
                      <a:schemeClr val="bg1">
                        <a:lumMod val="75000"/>
                      </a:schemeClr>
                    </a:solidFill>
                  </a:tcPr>
                </a:tc>
                <a:tc>
                  <a:txBody>
                    <a:bodyPr/>
                    <a:lstStyle/>
                    <a:p>
                      <a:pPr algn="ctr"/>
                      <a:r>
                        <a:rPr lang="en-US" sz="1400" b="1" dirty="0" err="1" smtClean="0">
                          <a:solidFill>
                            <a:sysClr val="windowText" lastClr="000000"/>
                          </a:solidFill>
                        </a:rPr>
                        <a:t>Instalaciones</a:t>
                      </a:r>
                      <a:r>
                        <a:rPr lang="en-US" sz="1400" b="1" dirty="0" smtClean="0">
                          <a:solidFill>
                            <a:sysClr val="windowText" lastClr="000000"/>
                          </a:solidFill>
                        </a:rPr>
                        <a:t> de </a:t>
                      </a:r>
                      <a:r>
                        <a:rPr lang="en-US" sz="1400" b="1" dirty="0" err="1" smtClean="0">
                          <a:solidFill>
                            <a:sysClr val="windowText" lastClr="000000"/>
                          </a:solidFill>
                        </a:rPr>
                        <a:t>Ascociados</a:t>
                      </a:r>
                      <a:endParaRPr lang="en-US" sz="1400" b="1" dirty="0">
                        <a:solidFill>
                          <a:sysClr val="windowText" lastClr="000000"/>
                        </a:solidFill>
                      </a:endParaRPr>
                    </a:p>
                  </a:txBody>
                  <a:tcPr anchor="ctr">
                    <a:solidFill>
                      <a:schemeClr val="bg1">
                        <a:lumMod val="75000"/>
                      </a:schemeClr>
                    </a:solidFill>
                  </a:tcPr>
                </a:tc>
              </a:tr>
              <a:tr h="370840">
                <a:tc>
                  <a:txBody>
                    <a:bodyPr/>
                    <a:lstStyle/>
                    <a:p>
                      <a:r>
                        <a:rPr lang="en-US" sz="1400" dirty="0" err="1" smtClean="0"/>
                        <a:t>Northside</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YMCA</a:t>
                      </a:r>
                    </a:p>
                  </a:txBody>
                  <a:tcPr/>
                </a:tc>
              </a:tr>
              <a:tr h="370840">
                <a:tc>
                  <a:txBody>
                    <a:bodyPr/>
                    <a:lstStyle/>
                    <a:p>
                      <a:r>
                        <a:rPr lang="en-US" sz="1400" dirty="0" smtClean="0"/>
                        <a:t>Southside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Trinity Valley Community College (TVCC)</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Story Intermediate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Biblioteca</a:t>
                      </a:r>
                      <a:r>
                        <a:rPr lang="en-US" sz="1400" baseline="0" dirty="0" smtClean="0"/>
                        <a:t> </a:t>
                      </a:r>
                      <a:r>
                        <a:rPr lang="en-US" sz="1400" baseline="0" dirty="0" err="1" smtClean="0"/>
                        <a:t>Pública</a:t>
                      </a:r>
                      <a:r>
                        <a:rPr lang="en-US" sz="1400" baseline="0" dirty="0" smtClean="0"/>
                        <a:t> de Palestine (PPL)</a:t>
                      </a:r>
                      <a:endParaRPr lang="en-US" sz="1400" dirty="0" smtClean="0"/>
                    </a:p>
                  </a:txBody>
                  <a:tcPr/>
                </a:tc>
              </a:tr>
              <a:tr h="370840">
                <a:tc>
                  <a:txBody>
                    <a:bodyPr/>
                    <a:lstStyle/>
                    <a:p>
                      <a:r>
                        <a:rPr lang="en-US" sz="1400" dirty="0" smtClean="0"/>
                        <a:t>Junior High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High School</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Wildcat Campo</a:t>
                      </a:r>
                      <a:r>
                        <a:rPr lang="en-US" sz="1400" baseline="0" dirty="0" smtClean="0"/>
                        <a:t> de </a:t>
                      </a:r>
                      <a:r>
                        <a:rPr lang="en-US" sz="1400" dirty="0" smtClean="0"/>
                        <a:t>Golf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Wildcat</a:t>
                      </a:r>
                      <a:r>
                        <a:rPr lang="en-US" sz="1400" baseline="0" dirty="0" smtClean="0"/>
                        <a:t> Acres</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bl>
          </a:graphicData>
        </a:graphic>
      </p:graphicFrame>
      <p:sp>
        <p:nvSpPr>
          <p:cNvPr id="8" name="Rectangle 7"/>
          <p:cNvSpPr/>
          <p:nvPr/>
        </p:nvSpPr>
        <p:spPr>
          <a:xfrm>
            <a:off x="609600" y="609600"/>
            <a:ext cx="7848600" cy="338554"/>
          </a:xfrm>
          <a:prstGeom prst="rect">
            <a:avLst/>
          </a:prstGeom>
        </p:spPr>
        <p:txBody>
          <a:bodyPr wrap="square">
            <a:spAutoFit/>
          </a:bodyPr>
          <a:lstStyle/>
          <a:p>
            <a:pPr algn="l"/>
            <a:r>
              <a:rPr lang="es-ES" sz="1600" b="1" dirty="0" smtClean="0"/>
              <a:t>Instalaciones del Programa</a:t>
            </a:r>
            <a:endParaRPr lang="es-ES" sz="1600"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Edgy_Smudge_PowerPoint3"/>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8" name="Rectangle 7"/>
          <p:cNvSpPr/>
          <p:nvPr/>
        </p:nvSpPr>
        <p:spPr>
          <a:xfrm>
            <a:off x="685800" y="4419600"/>
            <a:ext cx="5334000" cy="1169551"/>
          </a:xfrm>
          <a:prstGeom prst="rect">
            <a:avLst/>
          </a:prstGeom>
        </p:spPr>
        <p:txBody>
          <a:bodyPr wrap="square">
            <a:spAutoFit/>
          </a:bodyPr>
          <a:lstStyle/>
          <a:p>
            <a:pPr algn="l"/>
            <a:r>
              <a:rPr lang="en-US" sz="1400" dirty="0"/>
              <a:t>Transportation will be provided by the District through its bus service in the hours to comply with the program.</a:t>
            </a:r>
            <a:br>
              <a:rPr lang="en-US" sz="1400" dirty="0"/>
            </a:br>
            <a:r>
              <a:rPr lang="en-US" sz="1400" dirty="0"/>
              <a:t>Besides all transfers that are incurred in the program, for example, attend YMCA facilities for soccer classes (soccer) and / or swimming, will also be covered by the District</a:t>
            </a:r>
            <a:r>
              <a:rPr lang="en-US" sz="1400" dirty="0" smtClean="0"/>
              <a:t>.</a:t>
            </a:r>
          </a:p>
        </p:txBody>
      </p:sp>
      <p:sp>
        <p:nvSpPr>
          <p:cNvPr id="9" name="Rectangle 8"/>
          <p:cNvSpPr/>
          <p:nvPr/>
        </p:nvSpPr>
        <p:spPr>
          <a:xfrm>
            <a:off x="6553200" y="953869"/>
            <a:ext cx="2057400" cy="646331"/>
          </a:xfrm>
          <a:prstGeom prst="rect">
            <a:avLst/>
          </a:prstGeom>
        </p:spPr>
        <p:txBody>
          <a:bodyPr wrap="square">
            <a:spAutoFit/>
          </a:bodyPr>
          <a:lstStyle/>
          <a:p>
            <a:r>
              <a:rPr lang="en-US" sz="1800" b="1" dirty="0">
                <a:solidFill>
                  <a:schemeClr val="bg1"/>
                </a:solidFill>
              </a:rPr>
              <a:t>Days and Hours of </a:t>
            </a:r>
            <a:r>
              <a:rPr lang="en-US" sz="1800" b="1" dirty="0" smtClean="0">
                <a:solidFill>
                  <a:schemeClr val="bg1"/>
                </a:solidFill>
              </a:rPr>
              <a:t>Operation</a:t>
            </a:r>
            <a:endParaRPr lang="es-ES" sz="1800" b="1" dirty="0">
              <a:solidFill>
                <a:schemeClr val="bg1"/>
              </a:solidFill>
            </a:endParaRPr>
          </a:p>
        </p:txBody>
      </p:sp>
      <p:sp>
        <p:nvSpPr>
          <p:cNvPr id="2" name="Rectangle 1"/>
          <p:cNvSpPr/>
          <p:nvPr/>
        </p:nvSpPr>
        <p:spPr>
          <a:xfrm>
            <a:off x="6667333" y="4419600"/>
            <a:ext cx="1800558" cy="369332"/>
          </a:xfrm>
          <a:prstGeom prst="rect">
            <a:avLst/>
          </a:prstGeom>
        </p:spPr>
        <p:txBody>
          <a:bodyPr wrap="none">
            <a:spAutoFit/>
          </a:bodyPr>
          <a:lstStyle/>
          <a:p>
            <a:pPr algn="l"/>
            <a:r>
              <a:rPr lang="en-US" sz="1800" b="1" dirty="0">
                <a:solidFill>
                  <a:schemeClr val="bg1"/>
                </a:solidFill>
              </a:rPr>
              <a:t>Transportation</a:t>
            </a:r>
            <a:endParaRPr lang="es-ES" sz="1800" b="1" dirty="0">
              <a:solidFill>
                <a:schemeClr val="bg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502978762"/>
              </p:ext>
            </p:extLst>
          </p:nvPr>
        </p:nvGraphicFramePr>
        <p:xfrm>
          <a:off x="685800" y="1036320"/>
          <a:ext cx="5333999" cy="2590800"/>
        </p:xfrm>
        <a:graphic>
          <a:graphicData uri="http://schemas.openxmlformats.org/drawingml/2006/table">
            <a:tbl>
              <a:tblPr firstRow="1" bandRow="1">
                <a:tableStyleId>{5940675A-B579-460E-94D1-54222C63F5DA}</a:tableStyleId>
              </a:tblPr>
              <a:tblGrid>
                <a:gridCol w="2844798"/>
                <a:gridCol w="1351280"/>
                <a:gridCol w="1137921"/>
              </a:tblGrid>
              <a:tr h="304800">
                <a:tc>
                  <a:txBody>
                    <a:bodyPr/>
                    <a:lstStyle/>
                    <a:p>
                      <a:pPr algn="ctr"/>
                      <a:r>
                        <a:rPr lang="en-US" sz="1100" b="1" dirty="0" smtClean="0"/>
                        <a:t>Campus</a:t>
                      </a:r>
                      <a:endParaRPr lang="en-US" sz="1100" b="1" dirty="0">
                        <a:solidFill>
                          <a:sysClr val="windowText" lastClr="000000"/>
                        </a:solidFill>
                      </a:endParaRPr>
                    </a:p>
                  </a:txBody>
                  <a:tcPr>
                    <a:solidFill>
                      <a:schemeClr val="bg1">
                        <a:lumMod val="75000"/>
                      </a:schemeClr>
                    </a:solidFill>
                  </a:tcPr>
                </a:tc>
                <a:tc>
                  <a:txBody>
                    <a:bodyPr/>
                    <a:lstStyle/>
                    <a:p>
                      <a:pPr algn="ctr"/>
                      <a:r>
                        <a:rPr lang="en-US" sz="1100" b="1" dirty="0" err="1" smtClean="0">
                          <a:solidFill>
                            <a:sysClr val="windowText" lastClr="000000"/>
                          </a:solidFill>
                        </a:rPr>
                        <a:t>Tipo</a:t>
                      </a:r>
                      <a:r>
                        <a:rPr lang="en-US" sz="1100" b="1" dirty="0" smtClean="0">
                          <a:solidFill>
                            <a:sysClr val="windowText" lastClr="000000"/>
                          </a:solidFill>
                        </a:rPr>
                        <a:t> de </a:t>
                      </a:r>
                      <a:r>
                        <a:rPr lang="en-US" sz="1100" b="1" dirty="0" err="1" smtClean="0">
                          <a:solidFill>
                            <a:sysClr val="windowText" lastClr="000000"/>
                          </a:solidFill>
                        </a:rPr>
                        <a:t>actividad</a:t>
                      </a:r>
                      <a:endParaRPr lang="en-US" sz="1100" b="1" dirty="0">
                        <a:solidFill>
                          <a:sysClr val="windowText" lastClr="000000"/>
                        </a:solidFill>
                      </a:endParaRPr>
                    </a:p>
                  </a:txBody>
                  <a:tcPr>
                    <a:solidFill>
                      <a:schemeClr val="bg1">
                        <a:lumMod val="75000"/>
                      </a:schemeClr>
                    </a:solidFill>
                  </a:tcPr>
                </a:tc>
                <a:tc>
                  <a:txBody>
                    <a:bodyPr/>
                    <a:lstStyle/>
                    <a:p>
                      <a:pPr algn="ctr"/>
                      <a:r>
                        <a:rPr lang="en-US" sz="1100" b="1" dirty="0" err="1" smtClean="0"/>
                        <a:t>Horarios</a:t>
                      </a:r>
                      <a:endParaRPr lang="en-US" sz="1100" b="1" dirty="0">
                        <a:solidFill>
                          <a:sysClr val="windowText" lastClr="000000"/>
                        </a:solidFill>
                      </a:endParaRPr>
                    </a:p>
                  </a:txBody>
                  <a:tcPr>
                    <a:solidFill>
                      <a:schemeClr val="bg1">
                        <a:lumMod val="75000"/>
                      </a:schemeClr>
                    </a:solidFill>
                  </a:tcPr>
                </a:tc>
              </a:tr>
              <a:tr h="370840">
                <a:tc>
                  <a:txBody>
                    <a:bodyPr/>
                    <a:lstStyle/>
                    <a:p>
                      <a:r>
                        <a:rPr lang="en-US" sz="1100" dirty="0" err="1" smtClean="0"/>
                        <a:t>Northside</a:t>
                      </a:r>
                      <a:r>
                        <a:rPr lang="en-US" sz="1100" dirty="0" smtClean="0"/>
                        <a:t> TACE Literacy Center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Southside Elementary TACE Literacy Center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Enrichment</a:t>
                      </a:r>
                    </a:p>
                  </a:txBody>
                  <a:tcPr anchor="ctr"/>
                </a:tc>
                <a:tc>
                  <a:txBody>
                    <a:bodyPr/>
                    <a:lstStyle/>
                    <a:p>
                      <a:pPr algn="ctr"/>
                      <a:r>
                        <a:rPr lang="en-US" sz="1100" dirty="0" smtClean="0"/>
                        <a:t>6:45-7:45</a:t>
                      </a:r>
                      <a:r>
                        <a:rPr lang="en-US" sz="1100" baseline="0" dirty="0" smtClean="0"/>
                        <a:t> am.</a:t>
                      </a:r>
                    </a:p>
                    <a:p>
                      <a:pPr algn="ctr"/>
                      <a:r>
                        <a:rPr lang="en-US" sz="1100" baseline="0" dirty="0" smtClean="0"/>
                        <a:t>3:00-4:00 pm</a:t>
                      </a:r>
                    </a:p>
                    <a:p>
                      <a:pPr algn="ctr"/>
                      <a:r>
                        <a:rPr lang="en-US" sz="1100" baseline="0" dirty="0" smtClean="0"/>
                        <a:t>4:00-5:00 pm</a:t>
                      </a:r>
                      <a:endParaRPr lang="en-US" sz="1100" dirty="0"/>
                    </a:p>
                  </a:txBody>
                  <a:tcPr anchor="ctr"/>
                </a:tc>
              </a:tr>
              <a:tr h="370840">
                <a:tc>
                  <a:txBody>
                    <a:bodyPr/>
                    <a:lstStyle/>
                    <a:p>
                      <a:r>
                        <a:rPr lang="en-US" sz="1100" dirty="0" smtClean="0"/>
                        <a:t>Story TACE STEM</a:t>
                      </a:r>
                      <a:r>
                        <a:rPr lang="en-US" sz="1100" baseline="0" dirty="0" smtClean="0"/>
                        <a:t> Center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Enrichment</a:t>
                      </a:r>
                    </a:p>
                  </a:txBody>
                  <a:tcPr anchor="ctr"/>
                </a:tc>
                <a:tc>
                  <a:txBody>
                    <a:bodyPr/>
                    <a:lstStyle/>
                    <a:p>
                      <a:pPr algn="ctr"/>
                      <a:r>
                        <a:rPr lang="en-US" sz="1100" dirty="0" smtClean="0"/>
                        <a:t>7:00-8:00</a:t>
                      </a:r>
                      <a:r>
                        <a:rPr lang="en-US" sz="1100" baseline="0" dirty="0" smtClean="0"/>
                        <a:t> am.</a:t>
                      </a:r>
                    </a:p>
                    <a:p>
                      <a:pPr algn="ctr"/>
                      <a:r>
                        <a:rPr lang="en-US" sz="1100" baseline="0" dirty="0" smtClean="0"/>
                        <a:t>3:20-4:20 pm</a:t>
                      </a:r>
                    </a:p>
                    <a:p>
                      <a:pPr algn="ctr"/>
                      <a:r>
                        <a:rPr lang="en-US" sz="1100" baseline="0" dirty="0" smtClean="0"/>
                        <a:t>4:20-5:20 pm</a:t>
                      </a:r>
                      <a:endParaRPr lang="en-US" sz="1100" dirty="0" smtClean="0"/>
                    </a:p>
                  </a:txBody>
                  <a:tcPr anchor="ctr"/>
                </a:tc>
              </a:tr>
              <a:tr h="370840">
                <a:tc>
                  <a:txBody>
                    <a:bodyPr/>
                    <a:lstStyle/>
                    <a:p>
                      <a:r>
                        <a:rPr lang="en-US" sz="1100" dirty="0" smtClean="0"/>
                        <a:t>Palestine</a:t>
                      </a:r>
                      <a:r>
                        <a:rPr lang="en-US" sz="1100" baseline="0" dirty="0" smtClean="0"/>
                        <a:t> </a:t>
                      </a:r>
                      <a:r>
                        <a:rPr lang="en-US" sz="1100" dirty="0" smtClean="0"/>
                        <a:t>Junior High School TACE</a:t>
                      </a:r>
                      <a:r>
                        <a:rPr lang="en-US" sz="1100" baseline="0" dirty="0" smtClean="0"/>
                        <a:t> STEM Center</a:t>
                      </a:r>
                    </a:p>
                    <a:p>
                      <a:endParaRPr lang="en-US" sz="1100" baseline="0" dirty="0" smtClean="0"/>
                    </a:p>
                    <a:p>
                      <a:r>
                        <a:rPr lang="en-US" sz="1100" baseline="0" dirty="0" smtClean="0"/>
                        <a:t>Palestine High School TACE College and Career Center</a:t>
                      </a:r>
                      <a:endParaRPr lang="en-US" sz="11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Academic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Enrichment</a:t>
                      </a:r>
                    </a:p>
                  </a:txBody>
                  <a:tcPr anchor="ctr"/>
                </a:tc>
                <a:tc>
                  <a:txBody>
                    <a:bodyPr/>
                    <a:lstStyle/>
                    <a:p>
                      <a:pPr algn="ctr"/>
                      <a:r>
                        <a:rPr lang="en-US" sz="1100" dirty="0" smtClean="0"/>
                        <a:t>7:00-8:00</a:t>
                      </a:r>
                      <a:r>
                        <a:rPr lang="en-US" sz="1100" baseline="0" dirty="0" smtClean="0"/>
                        <a:t> am.</a:t>
                      </a:r>
                    </a:p>
                    <a:p>
                      <a:pPr algn="ctr"/>
                      <a:r>
                        <a:rPr lang="en-US" sz="1100" baseline="0" dirty="0" smtClean="0"/>
                        <a:t>3:25-4:25 pm</a:t>
                      </a:r>
                    </a:p>
                    <a:p>
                      <a:pPr algn="ctr"/>
                      <a:r>
                        <a:rPr lang="en-US" sz="1100" baseline="0" dirty="0" smtClean="0"/>
                        <a:t>4:25-5:25 pm</a:t>
                      </a:r>
                      <a:endParaRPr lang="en-US" sz="1100" dirty="0" smtClean="0"/>
                    </a:p>
                  </a:txBody>
                  <a:tcPr anchor="ctr"/>
                </a:tc>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2" descr="Edgy_Smudge_PowerPoint3"/>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graphicFrame>
        <p:nvGraphicFramePr>
          <p:cNvPr id="7" name="Table 6"/>
          <p:cNvGraphicFramePr>
            <a:graphicFrameLocks noGrp="1"/>
          </p:cNvGraphicFramePr>
          <p:nvPr>
            <p:extLst>
              <p:ext uri="{D42A27DB-BD31-4B8C-83A1-F6EECF244321}">
                <p14:modId xmlns:p14="http://schemas.microsoft.com/office/powerpoint/2010/main" val="955569235"/>
              </p:ext>
            </p:extLst>
          </p:nvPr>
        </p:nvGraphicFramePr>
        <p:xfrm>
          <a:off x="685800" y="1036320"/>
          <a:ext cx="5333999" cy="2590800"/>
        </p:xfrm>
        <a:graphic>
          <a:graphicData uri="http://schemas.openxmlformats.org/drawingml/2006/table">
            <a:tbl>
              <a:tblPr firstRow="1" bandRow="1">
                <a:tableStyleId>{5940675A-B579-460E-94D1-54222C63F5DA}</a:tableStyleId>
              </a:tblPr>
              <a:tblGrid>
                <a:gridCol w="2844798"/>
                <a:gridCol w="1351280"/>
                <a:gridCol w="1137921"/>
              </a:tblGrid>
              <a:tr h="304800">
                <a:tc>
                  <a:txBody>
                    <a:bodyPr/>
                    <a:lstStyle/>
                    <a:p>
                      <a:pPr algn="ctr"/>
                      <a:r>
                        <a:rPr lang="en-US" sz="1100" b="1" dirty="0" smtClean="0"/>
                        <a:t>Campus</a:t>
                      </a:r>
                      <a:endParaRPr lang="en-US" sz="1100" b="1" dirty="0">
                        <a:solidFill>
                          <a:sysClr val="windowText" lastClr="000000"/>
                        </a:solidFill>
                      </a:endParaRPr>
                    </a:p>
                  </a:txBody>
                  <a:tcPr>
                    <a:solidFill>
                      <a:schemeClr val="bg1">
                        <a:lumMod val="75000"/>
                      </a:schemeClr>
                    </a:solidFill>
                  </a:tcPr>
                </a:tc>
                <a:tc>
                  <a:txBody>
                    <a:bodyPr/>
                    <a:lstStyle/>
                    <a:p>
                      <a:pPr algn="ctr"/>
                      <a:r>
                        <a:rPr lang="en-US" sz="1100" b="1" dirty="0" err="1" smtClean="0">
                          <a:solidFill>
                            <a:sysClr val="windowText" lastClr="000000"/>
                          </a:solidFill>
                        </a:rPr>
                        <a:t>Tipo</a:t>
                      </a:r>
                      <a:r>
                        <a:rPr lang="en-US" sz="1100" b="1" dirty="0" smtClean="0">
                          <a:solidFill>
                            <a:sysClr val="windowText" lastClr="000000"/>
                          </a:solidFill>
                        </a:rPr>
                        <a:t> de </a:t>
                      </a:r>
                      <a:r>
                        <a:rPr lang="en-US" sz="1100" b="1" dirty="0" err="1" smtClean="0">
                          <a:solidFill>
                            <a:sysClr val="windowText" lastClr="000000"/>
                          </a:solidFill>
                        </a:rPr>
                        <a:t>actividad</a:t>
                      </a:r>
                      <a:endParaRPr lang="en-US" sz="1100" b="1" dirty="0">
                        <a:solidFill>
                          <a:sysClr val="windowText" lastClr="000000"/>
                        </a:solidFill>
                      </a:endParaRPr>
                    </a:p>
                  </a:txBody>
                  <a:tcPr>
                    <a:solidFill>
                      <a:schemeClr val="bg1">
                        <a:lumMod val="75000"/>
                      </a:schemeClr>
                    </a:solidFill>
                  </a:tcPr>
                </a:tc>
                <a:tc>
                  <a:txBody>
                    <a:bodyPr/>
                    <a:lstStyle/>
                    <a:p>
                      <a:pPr algn="ctr"/>
                      <a:r>
                        <a:rPr lang="en-US" sz="1100" b="1" dirty="0" err="1" smtClean="0"/>
                        <a:t>Horarios</a:t>
                      </a:r>
                      <a:endParaRPr lang="en-US" sz="1100" b="1" dirty="0">
                        <a:solidFill>
                          <a:sysClr val="windowText" lastClr="000000"/>
                        </a:solidFill>
                      </a:endParaRPr>
                    </a:p>
                  </a:txBody>
                  <a:tcPr>
                    <a:solidFill>
                      <a:schemeClr val="bg1">
                        <a:lumMod val="75000"/>
                      </a:schemeClr>
                    </a:solidFill>
                  </a:tcPr>
                </a:tc>
              </a:tr>
              <a:tr h="370840">
                <a:tc>
                  <a:txBody>
                    <a:bodyPr/>
                    <a:lstStyle/>
                    <a:p>
                      <a:r>
                        <a:rPr lang="en-US" sz="1100" dirty="0" err="1" smtClean="0"/>
                        <a:t>Northside</a:t>
                      </a:r>
                      <a:r>
                        <a:rPr lang="en-US" sz="1100" dirty="0" smtClean="0"/>
                        <a:t> TACE Literacy Center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Southside Elementary TACE Literacy Center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Enriquecimiento</a:t>
                      </a:r>
                      <a:endParaRPr lang="en-US" sz="1100" dirty="0" smtClean="0"/>
                    </a:p>
                  </a:txBody>
                  <a:tcPr anchor="ctr"/>
                </a:tc>
                <a:tc>
                  <a:txBody>
                    <a:bodyPr/>
                    <a:lstStyle/>
                    <a:p>
                      <a:pPr algn="ctr"/>
                      <a:r>
                        <a:rPr lang="en-US" sz="1100" dirty="0" smtClean="0"/>
                        <a:t>6:45-7:45</a:t>
                      </a:r>
                      <a:r>
                        <a:rPr lang="en-US" sz="1100" baseline="0" dirty="0" smtClean="0"/>
                        <a:t> am.</a:t>
                      </a:r>
                    </a:p>
                    <a:p>
                      <a:pPr algn="ctr"/>
                      <a:r>
                        <a:rPr lang="en-US" sz="1100" baseline="0" dirty="0" smtClean="0"/>
                        <a:t>3:00-4:00 pm</a:t>
                      </a:r>
                    </a:p>
                    <a:p>
                      <a:pPr algn="ctr"/>
                      <a:r>
                        <a:rPr lang="en-US" sz="1100" baseline="0" dirty="0" smtClean="0"/>
                        <a:t>4:00-5:00 pm</a:t>
                      </a:r>
                      <a:endParaRPr lang="en-US" sz="1100" dirty="0"/>
                    </a:p>
                  </a:txBody>
                  <a:tcPr anchor="ctr"/>
                </a:tc>
              </a:tr>
              <a:tr h="370840">
                <a:tc>
                  <a:txBody>
                    <a:bodyPr/>
                    <a:lstStyle/>
                    <a:p>
                      <a:r>
                        <a:rPr lang="en-US" sz="1100" dirty="0" smtClean="0"/>
                        <a:t>Story TACE STEM</a:t>
                      </a:r>
                      <a:r>
                        <a:rPr lang="en-US" sz="1100" baseline="0" dirty="0" smtClean="0"/>
                        <a:t> Center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Enriquecimiento</a:t>
                      </a:r>
                      <a:endParaRPr lang="en-US" sz="1100" dirty="0" smtClean="0"/>
                    </a:p>
                  </a:txBody>
                  <a:tcPr anchor="ctr"/>
                </a:tc>
                <a:tc>
                  <a:txBody>
                    <a:bodyPr/>
                    <a:lstStyle/>
                    <a:p>
                      <a:pPr algn="ctr"/>
                      <a:r>
                        <a:rPr lang="en-US" sz="1100" dirty="0" smtClean="0"/>
                        <a:t>7:00-8:00</a:t>
                      </a:r>
                      <a:r>
                        <a:rPr lang="en-US" sz="1100" baseline="0" dirty="0" smtClean="0"/>
                        <a:t> am.</a:t>
                      </a:r>
                    </a:p>
                    <a:p>
                      <a:pPr algn="ctr"/>
                      <a:r>
                        <a:rPr lang="en-US" sz="1100" baseline="0" dirty="0" smtClean="0"/>
                        <a:t>3:20-4:20 pm</a:t>
                      </a:r>
                    </a:p>
                    <a:p>
                      <a:pPr algn="ctr"/>
                      <a:r>
                        <a:rPr lang="en-US" sz="1100" baseline="0" dirty="0" smtClean="0"/>
                        <a:t>4:20-5:20 pm</a:t>
                      </a:r>
                      <a:endParaRPr lang="en-US" sz="1100" dirty="0" smtClean="0"/>
                    </a:p>
                  </a:txBody>
                  <a:tcPr anchor="ctr"/>
                </a:tc>
              </a:tr>
              <a:tr h="370840">
                <a:tc>
                  <a:txBody>
                    <a:bodyPr/>
                    <a:lstStyle/>
                    <a:p>
                      <a:r>
                        <a:rPr lang="en-US" sz="1100" dirty="0" smtClean="0"/>
                        <a:t>Palestine</a:t>
                      </a:r>
                      <a:r>
                        <a:rPr lang="en-US" sz="1100" baseline="0" dirty="0" smtClean="0"/>
                        <a:t> </a:t>
                      </a:r>
                      <a:r>
                        <a:rPr lang="en-US" sz="1100" dirty="0" smtClean="0"/>
                        <a:t>Junior High School TACE</a:t>
                      </a:r>
                      <a:r>
                        <a:rPr lang="en-US" sz="1100" baseline="0" dirty="0" smtClean="0"/>
                        <a:t> STEM Center</a:t>
                      </a:r>
                    </a:p>
                    <a:p>
                      <a:endParaRPr lang="en-US" sz="1100" baseline="0" dirty="0" smtClean="0"/>
                    </a:p>
                    <a:p>
                      <a:r>
                        <a:rPr lang="en-US" sz="1100" baseline="0" dirty="0" smtClean="0"/>
                        <a:t>Palestine High School TACE College and Career Center</a:t>
                      </a:r>
                      <a:endParaRPr lang="en-US" sz="11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Académica</a:t>
                      </a:r>
                      <a:endParaRPr lang="en-U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Enriquecimiento</a:t>
                      </a:r>
                      <a:endParaRPr lang="en-US" sz="1100" dirty="0" smtClean="0"/>
                    </a:p>
                  </a:txBody>
                  <a:tcPr anchor="ctr"/>
                </a:tc>
                <a:tc>
                  <a:txBody>
                    <a:bodyPr/>
                    <a:lstStyle/>
                    <a:p>
                      <a:pPr algn="ctr"/>
                      <a:r>
                        <a:rPr lang="en-US" sz="1100" dirty="0" smtClean="0"/>
                        <a:t>7:00-8:00</a:t>
                      </a:r>
                      <a:r>
                        <a:rPr lang="en-US" sz="1100" baseline="0" dirty="0" smtClean="0"/>
                        <a:t> am.</a:t>
                      </a:r>
                    </a:p>
                    <a:p>
                      <a:pPr algn="ctr"/>
                      <a:r>
                        <a:rPr lang="en-US" sz="1100" baseline="0" dirty="0" smtClean="0"/>
                        <a:t>3:25-4:25 pm</a:t>
                      </a:r>
                    </a:p>
                    <a:p>
                      <a:pPr algn="ctr"/>
                      <a:r>
                        <a:rPr lang="en-US" sz="1100" baseline="0" dirty="0" smtClean="0"/>
                        <a:t>4:25-5:25 pm</a:t>
                      </a:r>
                      <a:endParaRPr lang="en-US" sz="1100" dirty="0" smtClean="0"/>
                    </a:p>
                  </a:txBody>
                  <a:tcPr anchor="ctr"/>
                </a:tc>
              </a:tr>
            </a:tbl>
          </a:graphicData>
        </a:graphic>
      </p:graphicFrame>
      <p:sp>
        <p:nvSpPr>
          <p:cNvPr id="8" name="Rectangle 7"/>
          <p:cNvSpPr/>
          <p:nvPr/>
        </p:nvSpPr>
        <p:spPr>
          <a:xfrm>
            <a:off x="609600" y="4495562"/>
            <a:ext cx="5410200" cy="1600438"/>
          </a:xfrm>
          <a:prstGeom prst="rect">
            <a:avLst/>
          </a:prstGeom>
        </p:spPr>
        <p:txBody>
          <a:bodyPr wrap="square">
            <a:spAutoFit/>
          </a:bodyPr>
          <a:lstStyle/>
          <a:p>
            <a:pPr algn="l"/>
            <a:r>
              <a:rPr lang="es-ES" sz="1400" dirty="0"/>
              <a:t>El transporte será proporcionado por el Distrito a través de su servicio de autobuses, en los horarios apropiados para cumplir con el programa.</a:t>
            </a:r>
          </a:p>
          <a:p>
            <a:pPr algn="l"/>
            <a:r>
              <a:rPr lang="es-ES" sz="1400" dirty="0"/>
              <a:t>Además todos los traslados que se originen con motivo del programa, por ejemplo, asistir a las instalaciones de YMCA para las clases de futbol (soccer) y/o natación, serán igualmente cubiertos por el Distrito</a:t>
            </a:r>
            <a:r>
              <a:rPr lang="en-US" sz="1400" dirty="0" smtClean="0"/>
              <a:t>.</a:t>
            </a:r>
          </a:p>
        </p:txBody>
      </p:sp>
      <p:sp>
        <p:nvSpPr>
          <p:cNvPr id="9" name="Rectangle 8"/>
          <p:cNvSpPr/>
          <p:nvPr/>
        </p:nvSpPr>
        <p:spPr>
          <a:xfrm>
            <a:off x="6575184" y="967619"/>
            <a:ext cx="1905000" cy="646331"/>
          </a:xfrm>
          <a:prstGeom prst="rect">
            <a:avLst/>
          </a:prstGeom>
        </p:spPr>
        <p:txBody>
          <a:bodyPr wrap="square">
            <a:spAutoFit/>
          </a:bodyPr>
          <a:lstStyle/>
          <a:p>
            <a:pPr algn="l"/>
            <a:r>
              <a:rPr lang="en-US" sz="1800" b="1" dirty="0" err="1" smtClean="0">
                <a:solidFill>
                  <a:schemeClr val="bg1"/>
                </a:solidFill>
              </a:rPr>
              <a:t>Días</a:t>
            </a:r>
            <a:r>
              <a:rPr lang="en-US" sz="1800" b="1" dirty="0" smtClean="0">
                <a:solidFill>
                  <a:schemeClr val="bg1"/>
                </a:solidFill>
              </a:rPr>
              <a:t> y </a:t>
            </a:r>
            <a:r>
              <a:rPr lang="en-US" sz="1800" b="1" dirty="0" err="1" smtClean="0">
                <a:solidFill>
                  <a:schemeClr val="bg1"/>
                </a:solidFill>
              </a:rPr>
              <a:t>Horarios</a:t>
            </a:r>
            <a:r>
              <a:rPr lang="en-US" sz="1800" b="1" dirty="0" smtClean="0">
                <a:solidFill>
                  <a:schemeClr val="bg1"/>
                </a:solidFill>
              </a:rPr>
              <a:t> de </a:t>
            </a:r>
            <a:r>
              <a:rPr lang="en-US" sz="1800" b="1" dirty="0" err="1" smtClean="0">
                <a:solidFill>
                  <a:schemeClr val="bg1"/>
                </a:solidFill>
              </a:rPr>
              <a:t>Operación</a:t>
            </a:r>
            <a:endParaRPr lang="es-ES" sz="1800" b="1" dirty="0">
              <a:solidFill>
                <a:schemeClr val="bg1"/>
              </a:solidFill>
            </a:endParaRPr>
          </a:p>
        </p:txBody>
      </p:sp>
      <p:sp>
        <p:nvSpPr>
          <p:cNvPr id="2" name="Rectangle 1"/>
          <p:cNvSpPr/>
          <p:nvPr/>
        </p:nvSpPr>
        <p:spPr>
          <a:xfrm>
            <a:off x="6839001" y="4495562"/>
            <a:ext cx="1377365" cy="369332"/>
          </a:xfrm>
          <a:prstGeom prst="rect">
            <a:avLst/>
          </a:prstGeom>
        </p:spPr>
        <p:txBody>
          <a:bodyPr wrap="none">
            <a:spAutoFit/>
          </a:bodyPr>
          <a:lstStyle/>
          <a:p>
            <a:pPr algn="l"/>
            <a:r>
              <a:rPr lang="en-US" sz="1800" b="1" dirty="0" err="1" smtClean="0">
                <a:solidFill>
                  <a:schemeClr val="bg1"/>
                </a:solidFill>
              </a:rPr>
              <a:t>Transporte</a:t>
            </a:r>
            <a:endParaRPr lang="es-ES" sz="1800" b="1" dirty="0">
              <a:solidFill>
                <a:schemeClr val="bg1"/>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3345914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descr="Edgy_Smudge_PowerPoint3"/>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400800" y="3657600"/>
            <a:ext cx="2362200" cy="1384995"/>
          </a:xfrm>
          <a:prstGeom prst="rect">
            <a:avLst/>
          </a:prstGeom>
        </p:spPr>
        <p:txBody>
          <a:bodyPr wrap="square">
            <a:spAutoFit/>
          </a:bodyPr>
          <a:lstStyle/>
          <a:p>
            <a:r>
              <a:rPr lang="es-ES" sz="2800" dirty="0" smtClean="0">
                <a:solidFill>
                  <a:schemeClr val="bg1"/>
                </a:solidFill>
              </a:rPr>
              <a:t>Reglamento</a:t>
            </a:r>
          </a:p>
          <a:p>
            <a:r>
              <a:rPr lang="es-ES" sz="2800" dirty="0" smtClean="0">
                <a:solidFill>
                  <a:schemeClr val="bg1"/>
                </a:solidFill>
              </a:rPr>
              <a:t>del</a:t>
            </a:r>
          </a:p>
          <a:p>
            <a:r>
              <a:rPr lang="es-ES" sz="2800" dirty="0" smtClean="0">
                <a:solidFill>
                  <a:schemeClr val="bg1"/>
                </a:solidFill>
              </a:rPr>
              <a:t>Programa</a:t>
            </a:r>
            <a:endParaRPr lang="es-ES" sz="2800" dirty="0">
              <a:solidFill>
                <a:schemeClr val="bg1"/>
              </a:solidFill>
            </a:endParaRPr>
          </a:p>
        </p:txBody>
      </p:sp>
      <p:sp>
        <p:nvSpPr>
          <p:cNvPr id="14" name="Rectangle 13"/>
          <p:cNvSpPr/>
          <p:nvPr/>
        </p:nvSpPr>
        <p:spPr>
          <a:xfrm>
            <a:off x="3200400" y="1828800"/>
            <a:ext cx="2895600" cy="4478149"/>
          </a:xfrm>
          <a:prstGeom prst="rect">
            <a:avLst/>
          </a:prstGeom>
        </p:spPr>
        <p:txBody>
          <a:bodyPr wrap="square">
            <a:spAutoFit/>
          </a:bodyPr>
          <a:lstStyle/>
          <a:p>
            <a:pPr marL="228600" lvl="1" indent="-228600" algn="l">
              <a:lnSpc>
                <a:spcPct val="150000"/>
              </a:lnSpc>
              <a:spcAft>
                <a:spcPts val="600"/>
              </a:spcAft>
              <a:buFont typeface="Arial" pitchFamily="34" charset="0"/>
              <a:buChar char="•"/>
            </a:pPr>
            <a:r>
              <a:rPr lang="en-US" sz="1600" dirty="0" err="1" smtClean="0"/>
              <a:t>Asistencia</a:t>
            </a:r>
            <a:r>
              <a:rPr lang="en-US" sz="1600" dirty="0" smtClean="0"/>
              <a:t> al </a:t>
            </a:r>
            <a:r>
              <a:rPr lang="en-US" sz="1600" dirty="0" err="1" smtClean="0"/>
              <a:t>programa</a:t>
            </a:r>
            <a:endParaRPr lang="en-US" sz="1600" dirty="0" smtClean="0"/>
          </a:p>
          <a:p>
            <a:pPr marL="228600" lvl="1" indent="-228600" algn="l">
              <a:lnSpc>
                <a:spcPct val="150000"/>
              </a:lnSpc>
              <a:spcAft>
                <a:spcPts val="600"/>
              </a:spcAft>
              <a:buFont typeface="Arial" pitchFamily="34" charset="0"/>
              <a:buChar char="•"/>
            </a:pPr>
            <a:r>
              <a:rPr lang="en-US" sz="1600" dirty="0" err="1" smtClean="0"/>
              <a:t>Disciplina</a:t>
            </a:r>
            <a:endParaRPr lang="en-US" sz="1600" dirty="0" smtClean="0"/>
          </a:p>
          <a:p>
            <a:pPr marL="228600" lvl="1" indent="-228600" algn="l">
              <a:lnSpc>
                <a:spcPct val="150000"/>
              </a:lnSpc>
              <a:spcAft>
                <a:spcPts val="600"/>
              </a:spcAft>
              <a:buFont typeface="Arial" pitchFamily="34" charset="0"/>
              <a:buChar char="•"/>
            </a:pPr>
            <a:r>
              <a:rPr lang="en-US" sz="1600" dirty="0" err="1" smtClean="0"/>
              <a:t>Horarios</a:t>
            </a:r>
            <a:r>
              <a:rPr lang="en-US" sz="1600" dirty="0" smtClean="0"/>
              <a:t> de </a:t>
            </a:r>
            <a:r>
              <a:rPr lang="en-US" sz="1600" dirty="0" err="1" smtClean="0"/>
              <a:t>Atención</a:t>
            </a:r>
            <a:endParaRPr lang="en-US" sz="1600" dirty="0" smtClean="0"/>
          </a:p>
          <a:p>
            <a:pPr marL="228600" lvl="1" indent="-228600" algn="l">
              <a:lnSpc>
                <a:spcPct val="150000"/>
              </a:lnSpc>
              <a:spcAft>
                <a:spcPts val="600"/>
              </a:spcAft>
              <a:buFont typeface="Arial" pitchFamily="34" charset="0"/>
              <a:buChar char="•"/>
            </a:pPr>
            <a:r>
              <a:rPr lang="en-US" sz="1600" dirty="0" err="1" smtClean="0"/>
              <a:t>Salud</a:t>
            </a:r>
            <a:endParaRPr lang="en-US" sz="1600" dirty="0" smtClean="0"/>
          </a:p>
          <a:p>
            <a:pPr marL="228600" lvl="1" indent="-228600" algn="l">
              <a:lnSpc>
                <a:spcPct val="150000"/>
              </a:lnSpc>
              <a:spcAft>
                <a:spcPts val="600"/>
              </a:spcAft>
              <a:buFont typeface="Arial" pitchFamily="34" charset="0"/>
              <a:buChar char="•"/>
            </a:pPr>
            <a:r>
              <a:rPr lang="en-US" sz="1600" dirty="0" err="1" smtClean="0"/>
              <a:t>Medicamentos</a:t>
            </a:r>
            <a:endParaRPr lang="en-US" sz="1600" dirty="0" smtClean="0"/>
          </a:p>
          <a:p>
            <a:pPr marL="228600" lvl="1" indent="-228600" algn="l">
              <a:lnSpc>
                <a:spcPct val="150000"/>
              </a:lnSpc>
              <a:spcAft>
                <a:spcPts val="600"/>
              </a:spcAft>
              <a:buFont typeface="Arial" pitchFamily="34" charset="0"/>
              <a:buChar char="•"/>
            </a:pPr>
            <a:r>
              <a:rPr lang="en-US" sz="1600" dirty="0" err="1" smtClean="0"/>
              <a:t>Seguridad</a:t>
            </a:r>
            <a:endParaRPr lang="en-US" sz="1600" dirty="0" smtClean="0"/>
          </a:p>
          <a:p>
            <a:pPr marL="228600" lvl="1" indent="-228600" algn="l">
              <a:lnSpc>
                <a:spcPct val="150000"/>
              </a:lnSpc>
              <a:spcAft>
                <a:spcPts val="600"/>
              </a:spcAft>
              <a:buFont typeface="Arial" pitchFamily="34" charset="0"/>
              <a:buChar char="•"/>
            </a:pPr>
            <a:r>
              <a:rPr lang="en-US" sz="1600" dirty="0" err="1" smtClean="0"/>
              <a:t>Accidentes</a:t>
            </a:r>
            <a:endParaRPr lang="en-US" sz="1600" dirty="0" smtClean="0"/>
          </a:p>
          <a:p>
            <a:pPr marL="228600" lvl="1" indent="-228600" algn="l">
              <a:lnSpc>
                <a:spcPct val="150000"/>
              </a:lnSpc>
              <a:spcAft>
                <a:spcPts val="600"/>
              </a:spcAft>
              <a:buFont typeface="Arial" pitchFamily="34" charset="0"/>
              <a:buChar char="•"/>
            </a:pPr>
            <a:r>
              <a:rPr lang="en-US" sz="1600" dirty="0" err="1" smtClean="0"/>
              <a:t>Confidencialidad</a:t>
            </a:r>
            <a:endParaRPr lang="en-US" sz="1600" dirty="0" smtClean="0"/>
          </a:p>
          <a:p>
            <a:pPr marL="228600" lvl="1" indent="-228600" algn="l">
              <a:lnSpc>
                <a:spcPct val="150000"/>
              </a:lnSpc>
              <a:spcAft>
                <a:spcPts val="600"/>
              </a:spcAft>
              <a:buFont typeface="Arial" pitchFamily="34" charset="0"/>
              <a:buChar char="•"/>
            </a:pPr>
            <a:r>
              <a:rPr lang="en-US" sz="1600" dirty="0" err="1" smtClean="0"/>
              <a:t>Transporte</a:t>
            </a:r>
            <a:endParaRPr lang="en-US" sz="1600" dirty="0" smtClean="0"/>
          </a:p>
          <a:p>
            <a:pPr marL="228600" lvl="1" indent="-228600" algn="l">
              <a:lnSpc>
                <a:spcPct val="150000"/>
              </a:lnSpc>
              <a:spcAft>
                <a:spcPts val="600"/>
              </a:spcAft>
              <a:buFont typeface="Arial" pitchFamily="34" charset="0"/>
              <a:buChar char="•"/>
            </a:pPr>
            <a:r>
              <a:rPr lang="en-US" sz="1600" dirty="0" err="1" smtClean="0"/>
              <a:t>Participación</a:t>
            </a:r>
            <a:r>
              <a:rPr lang="en-US" sz="1600" dirty="0" smtClean="0"/>
              <a:t> de los padres</a:t>
            </a:r>
          </a:p>
        </p:txBody>
      </p:sp>
      <p:sp>
        <p:nvSpPr>
          <p:cNvPr id="7" name="Rectangle 6"/>
          <p:cNvSpPr/>
          <p:nvPr/>
        </p:nvSpPr>
        <p:spPr>
          <a:xfrm>
            <a:off x="534955" y="685800"/>
            <a:ext cx="2286000" cy="4478149"/>
          </a:xfrm>
          <a:prstGeom prst="rect">
            <a:avLst/>
          </a:prstGeom>
        </p:spPr>
        <p:txBody>
          <a:bodyPr wrap="square">
            <a:spAutoFit/>
          </a:bodyPr>
          <a:lstStyle/>
          <a:p>
            <a:pPr marL="228600" lvl="1" indent="-228600" algn="l">
              <a:lnSpc>
                <a:spcPct val="150000"/>
              </a:lnSpc>
              <a:spcAft>
                <a:spcPts val="600"/>
              </a:spcAft>
              <a:buFont typeface="Arial" pitchFamily="34" charset="0"/>
              <a:buChar char="•"/>
            </a:pPr>
            <a:r>
              <a:rPr lang="en-US" sz="1600" dirty="0"/>
              <a:t>A</a:t>
            </a:r>
            <a:r>
              <a:rPr lang="en-US" sz="1600" dirty="0" smtClean="0"/>
              <a:t>ttendance</a:t>
            </a:r>
          </a:p>
          <a:p>
            <a:pPr marL="228600" lvl="1" indent="-228600" algn="l">
              <a:lnSpc>
                <a:spcPct val="150000"/>
              </a:lnSpc>
              <a:spcAft>
                <a:spcPts val="600"/>
              </a:spcAft>
              <a:buFont typeface="Arial" pitchFamily="34" charset="0"/>
              <a:buChar char="•"/>
            </a:pPr>
            <a:r>
              <a:rPr lang="en-US" sz="1600" dirty="0" smtClean="0"/>
              <a:t>Discipline</a:t>
            </a:r>
          </a:p>
          <a:p>
            <a:pPr marL="228600" lvl="1" indent="-228600" algn="l">
              <a:lnSpc>
                <a:spcPct val="150000"/>
              </a:lnSpc>
              <a:spcAft>
                <a:spcPts val="600"/>
              </a:spcAft>
              <a:buFont typeface="Arial" pitchFamily="34" charset="0"/>
              <a:buChar char="•"/>
            </a:pPr>
            <a:r>
              <a:rPr lang="en-US" sz="1600" dirty="0"/>
              <a:t>Hours of </a:t>
            </a:r>
            <a:r>
              <a:rPr lang="en-US" sz="1600" dirty="0" smtClean="0"/>
              <a:t>Operation</a:t>
            </a:r>
          </a:p>
          <a:p>
            <a:pPr marL="228600" lvl="1" indent="-228600" algn="l">
              <a:lnSpc>
                <a:spcPct val="150000"/>
              </a:lnSpc>
              <a:spcAft>
                <a:spcPts val="600"/>
              </a:spcAft>
              <a:buFont typeface="Arial" pitchFamily="34" charset="0"/>
              <a:buChar char="•"/>
            </a:pPr>
            <a:r>
              <a:rPr lang="en-US" sz="1600" dirty="0" smtClean="0"/>
              <a:t>Health</a:t>
            </a:r>
          </a:p>
          <a:p>
            <a:pPr marL="228600" lvl="1" indent="-228600" algn="l">
              <a:lnSpc>
                <a:spcPct val="150000"/>
              </a:lnSpc>
              <a:spcAft>
                <a:spcPts val="600"/>
              </a:spcAft>
              <a:buFont typeface="Arial" pitchFamily="34" charset="0"/>
              <a:buChar char="•"/>
            </a:pPr>
            <a:r>
              <a:rPr lang="en-US" sz="1600" dirty="0" smtClean="0"/>
              <a:t>Medicaments</a:t>
            </a:r>
          </a:p>
          <a:p>
            <a:pPr marL="228600" lvl="1" indent="-228600" algn="l">
              <a:lnSpc>
                <a:spcPct val="150000"/>
              </a:lnSpc>
              <a:spcAft>
                <a:spcPts val="600"/>
              </a:spcAft>
              <a:buFont typeface="Arial" pitchFamily="34" charset="0"/>
              <a:buChar char="•"/>
            </a:pPr>
            <a:r>
              <a:rPr lang="en-US" sz="1600" dirty="0" smtClean="0"/>
              <a:t>Safety</a:t>
            </a:r>
          </a:p>
          <a:p>
            <a:pPr marL="228600" lvl="1" indent="-228600" algn="l">
              <a:lnSpc>
                <a:spcPct val="150000"/>
              </a:lnSpc>
              <a:spcAft>
                <a:spcPts val="600"/>
              </a:spcAft>
              <a:buFont typeface="Arial" pitchFamily="34" charset="0"/>
              <a:buChar char="•"/>
            </a:pPr>
            <a:r>
              <a:rPr lang="en-US" sz="1600" dirty="0" smtClean="0"/>
              <a:t>Accidents/Incidents</a:t>
            </a:r>
          </a:p>
          <a:p>
            <a:pPr marL="228600" lvl="1" indent="-228600" algn="l">
              <a:lnSpc>
                <a:spcPct val="150000"/>
              </a:lnSpc>
              <a:spcAft>
                <a:spcPts val="600"/>
              </a:spcAft>
              <a:buFont typeface="Arial" pitchFamily="34" charset="0"/>
              <a:buChar char="•"/>
            </a:pPr>
            <a:r>
              <a:rPr lang="en-US" sz="1600" dirty="0" smtClean="0"/>
              <a:t>Confidentiality</a:t>
            </a:r>
          </a:p>
          <a:p>
            <a:pPr marL="228600" lvl="1" indent="-228600" algn="l">
              <a:lnSpc>
                <a:spcPct val="150000"/>
              </a:lnSpc>
              <a:spcAft>
                <a:spcPts val="600"/>
              </a:spcAft>
              <a:buFont typeface="Arial" pitchFamily="34" charset="0"/>
              <a:buChar char="•"/>
            </a:pPr>
            <a:r>
              <a:rPr lang="en-US" sz="1600" dirty="0" smtClean="0"/>
              <a:t>Transportation</a:t>
            </a:r>
          </a:p>
          <a:p>
            <a:pPr marL="228600" lvl="1" indent="-228600" algn="l">
              <a:lnSpc>
                <a:spcPct val="150000"/>
              </a:lnSpc>
              <a:spcAft>
                <a:spcPts val="600"/>
              </a:spcAft>
              <a:buFont typeface="Arial" pitchFamily="34" charset="0"/>
              <a:buChar char="•"/>
            </a:pPr>
            <a:r>
              <a:rPr lang="en-US" sz="1600" dirty="0"/>
              <a:t>Parent Involvement</a:t>
            </a:r>
            <a:endParaRPr lang="en-US" sz="1600" dirty="0" smtClean="0"/>
          </a:p>
        </p:txBody>
      </p:sp>
      <p:sp>
        <p:nvSpPr>
          <p:cNvPr id="8" name="Rectangle 7"/>
          <p:cNvSpPr/>
          <p:nvPr/>
        </p:nvSpPr>
        <p:spPr>
          <a:xfrm>
            <a:off x="6400800" y="1136302"/>
            <a:ext cx="2362200" cy="1384995"/>
          </a:xfrm>
          <a:prstGeom prst="rect">
            <a:avLst/>
          </a:prstGeom>
        </p:spPr>
        <p:txBody>
          <a:bodyPr wrap="square">
            <a:spAutoFit/>
          </a:bodyPr>
          <a:lstStyle/>
          <a:p>
            <a:r>
              <a:rPr lang="es-ES" sz="2800" dirty="0" err="1" smtClean="0">
                <a:solidFill>
                  <a:schemeClr val="bg1"/>
                </a:solidFill>
              </a:rPr>
              <a:t>Regulations</a:t>
            </a:r>
            <a:endParaRPr lang="es-ES" sz="2800" dirty="0" smtClean="0">
              <a:solidFill>
                <a:schemeClr val="bg1"/>
              </a:solidFill>
            </a:endParaRPr>
          </a:p>
          <a:p>
            <a:r>
              <a:rPr lang="es-ES" sz="2800" dirty="0" smtClean="0">
                <a:solidFill>
                  <a:schemeClr val="bg1"/>
                </a:solidFill>
              </a:rPr>
              <a:t>of </a:t>
            </a:r>
            <a:r>
              <a:rPr lang="es-ES" sz="2800" dirty="0" err="1" smtClean="0">
                <a:solidFill>
                  <a:schemeClr val="bg1"/>
                </a:solidFill>
              </a:rPr>
              <a:t>the</a:t>
            </a:r>
            <a:endParaRPr lang="es-ES" sz="2800" dirty="0" smtClean="0">
              <a:solidFill>
                <a:schemeClr val="bg1"/>
              </a:solidFill>
            </a:endParaRPr>
          </a:p>
          <a:p>
            <a:r>
              <a:rPr lang="es-ES" sz="2800" dirty="0" err="1" smtClean="0">
                <a:solidFill>
                  <a:schemeClr val="bg1"/>
                </a:solidFill>
              </a:rPr>
              <a:t>Program</a:t>
            </a:r>
            <a:endParaRPr lang="es-ES" sz="2800" dirty="0">
              <a:solidFill>
                <a:schemeClr val="bg1"/>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533400"/>
            <a:ext cx="7848600" cy="338554"/>
          </a:xfrm>
          <a:prstGeom prst="rect">
            <a:avLst/>
          </a:prstGeom>
        </p:spPr>
        <p:txBody>
          <a:bodyPr wrap="square">
            <a:spAutoFit/>
          </a:bodyPr>
          <a:lstStyle/>
          <a:p>
            <a:pPr algn="l"/>
            <a:r>
              <a:rPr lang="es-ES" sz="1600" b="1" dirty="0" smtClean="0"/>
              <a:t>Programa de Actividades para los Padres de Familia</a:t>
            </a:r>
            <a:endParaRPr lang="es-ES" sz="1600" b="1" dirty="0"/>
          </a:p>
        </p:txBody>
      </p:sp>
      <p:graphicFrame>
        <p:nvGraphicFramePr>
          <p:cNvPr id="3" name="Table 2"/>
          <p:cNvGraphicFramePr>
            <a:graphicFrameLocks noGrp="1"/>
          </p:cNvGraphicFramePr>
          <p:nvPr>
            <p:extLst>
              <p:ext uri="{D42A27DB-BD31-4B8C-83A1-F6EECF244321}">
                <p14:modId xmlns:p14="http://schemas.microsoft.com/office/powerpoint/2010/main" val="1861173596"/>
              </p:ext>
            </p:extLst>
          </p:nvPr>
        </p:nvGraphicFramePr>
        <p:xfrm>
          <a:off x="685800" y="1219200"/>
          <a:ext cx="7772400" cy="2011680"/>
        </p:xfrm>
        <a:graphic>
          <a:graphicData uri="http://schemas.openxmlformats.org/drawingml/2006/table">
            <a:tbl>
              <a:tblPr firstRow="1" bandRow="1">
                <a:tableStyleId>{5940675A-B579-460E-94D1-54222C63F5DA}</a:tableStyleId>
              </a:tblPr>
              <a:tblGrid>
                <a:gridCol w="1263014"/>
                <a:gridCol w="6509386"/>
              </a:tblGrid>
              <a:tr h="203200">
                <a:tc>
                  <a:txBody>
                    <a:bodyPr/>
                    <a:lstStyle/>
                    <a:p>
                      <a:pPr algn="ctr"/>
                      <a:r>
                        <a:rPr lang="en-US" sz="1050" b="1" dirty="0" smtClean="0"/>
                        <a:t>Date</a:t>
                      </a:r>
                      <a:endParaRPr lang="en-US" sz="1050" b="1" dirty="0"/>
                    </a:p>
                  </a:txBody>
                  <a:tcPr/>
                </a:tc>
                <a:tc>
                  <a:txBody>
                    <a:bodyPr/>
                    <a:lstStyle/>
                    <a:p>
                      <a:pPr algn="ctr"/>
                      <a:r>
                        <a:rPr lang="en-US" sz="1050" b="1" dirty="0" smtClean="0"/>
                        <a:t>Center/Activity</a:t>
                      </a:r>
                      <a:endParaRPr lang="en-US" sz="1050" b="1" dirty="0"/>
                    </a:p>
                  </a:txBody>
                  <a:tcPr/>
                </a:tc>
              </a:tr>
              <a:tr h="144780">
                <a:tc>
                  <a:txBody>
                    <a:bodyPr/>
                    <a:lstStyle/>
                    <a:p>
                      <a:pPr algn="l" eaLnBrk="1" fontAlgn="auto" hangingPunct="1">
                        <a:spcBef>
                          <a:spcPts val="0"/>
                        </a:spcBef>
                        <a:spcAft>
                          <a:spcPts val="0"/>
                        </a:spcAft>
                        <a:tabLst>
                          <a:tab pos="457200" algn="l"/>
                        </a:tabLst>
                        <a:defRPr/>
                      </a:pPr>
                      <a:endParaRPr lang="en-US" sz="105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60020">
                <a:tc>
                  <a:txBody>
                    <a:bodyPr/>
                    <a:lstStyle/>
                    <a:p>
                      <a:endParaRPr lang="en-US" sz="1050" dirty="0"/>
                    </a:p>
                  </a:txBody>
                  <a:tcPr/>
                </a:tc>
                <a:tc>
                  <a:txBody>
                    <a:bodyPr/>
                    <a:lstStyle/>
                    <a:p>
                      <a:endParaRPr lang="en-US" sz="1050" b="1" dirty="0"/>
                    </a:p>
                  </a:txBody>
                  <a:tcPr/>
                </a:tc>
              </a:tr>
              <a:tr h="17526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5240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2954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8288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bl>
          </a:graphicData>
        </a:graphic>
      </p:graphicFrame>
      <p:sp>
        <p:nvSpPr>
          <p:cNvPr id="8" name="Rectangle 7"/>
          <p:cNvSpPr/>
          <p:nvPr/>
        </p:nvSpPr>
        <p:spPr>
          <a:xfrm>
            <a:off x="4076700" y="889084"/>
            <a:ext cx="1028700" cy="253916"/>
          </a:xfrm>
          <a:prstGeom prst="rect">
            <a:avLst/>
          </a:prstGeom>
        </p:spPr>
        <p:txBody>
          <a:bodyPr wrap="square">
            <a:spAutoFit/>
          </a:bodyPr>
          <a:lstStyle/>
          <a:p>
            <a:pPr algn="l"/>
            <a:r>
              <a:rPr lang="es-ES" sz="1050" dirty="0" smtClean="0"/>
              <a:t>SEPTEMBER</a:t>
            </a:r>
            <a:endParaRPr lang="es-ES" sz="1050" dirty="0"/>
          </a:p>
        </p:txBody>
      </p:sp>
      <p:graphicFrame>
        <p:nvGraphicFramePr>
          <p:cNvPr id="9" name="Table 8"/>
          <p:cNvGraphicFramePr>
            <a:graphicFrameLocks noGrp="1"/>
          </p:cNvGraphicFramePr>
          <p:nvPr>
            <p:extLst>
              <p:ext uri="{D42A27DB-BD31-4B8C-83A1-F6EECF244321}">
                <p14:modId xmlns:p14="http://schemas.microsoft.com/office/powerpoint/2010/main" val="308238417"/>
              </p:ext>
            </p:extLst>
          </p:nvPr>
        </p:nvGraphicFramePr>
        <p:xfrm>
          <a:off x="685800" y="3657600"/>
          <a:ext cx="7772400" cy="2514600"/>
        </p:xfrm>
        <a:graphic>
          <a:graphicData uri="http://schemas.openxmlformats.org/drawingml/2006/table">
            <a:tbl>
              <a:tblPr firstRow="1" bandRow="1">
                <a:tableStyleId>{5940675A-B579-460E-94D1-54222C63F5DA}</a:tableStyleId>
              </a:tblPr>
              <a:tblGrid>
                <a:gridCol w="1263014"/>
                <a:gridCol w="6509386"/>
              </a:tblGrid>
              <a:tr h="203200">
                <a:tc>
                  <a:txBody>
                    <a:bodyPr/>
                    <a:lstStyle/>
                    <a:p>
                      <a:pPr algn="ctr"/>
                      <a:r>
                        <a:rPr lang="en-US" sz="1050" b="1" dirty="0" smtClean="0"/>
                        <a:t>Date</a:t>
                      </a:r>
                      <a:endParaRPr lang="en-US" sz="1050" b="1" dirty="0"/>
                    </a:p>
                  </a:txBody>
                  <a:tcPr/>
                </a:tc>
                <a:tc>
                  <a:txBody>
                    <a:bodyPr/>
                    <a:lstStyle/>
                    <a:p>
                      <a:pPr algn="ctr"/>
                      <a:r>
                        <a:rPr lang="en-US" sz="1050" b="1" dirty="0" smtClean="0"/>
                        <a:t>Center/Activity</a:t>
                      </a:r>
                      <a:endParaRPr lang="en-US" sz="1050" b="1" dirty="0"/>
                    </a:p>
                  </a:txBody>
                  <a:tcPr/>
                </a:tc>
              </a:tr>
              <a:tr h="144780">
                <a:tc>
                  <a:txBody>
                    <a:bodyPr/>
                    <a:lstStyle/>
                    <a:p>
                      <a:pPr algn="l" eaLnBrk="1" fontAlgn="auto" hangingPunct="1">
                        <a:spcBef>
                          <a:spcPts val="0"/>
                        </a:spcBef>
                        <a:spcAft>
                          <a:spcPts val="0"/>
                        </a:spcAft>
                        <a:tabLst>
                          <a:tab pos="457200" algn="l"/>
                        </a:tabLst>
                        <a:defRPr/>
                      </a:pPr>
                      <a:endParaRPr lang="en-US" sz="105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60020">
                <a:tc>
                  <a:txBody>
                    <a:bodyPr/>
                    <a:lstStyle/>
                    <a:p>
                      <a:endParaRPr lang="en-US" sz="1050" dirty="0"/>
                    </a:p>
                  </a:txBody>
                  <a:tcPr/>
                </a:tc>
                <a:tc>
                  <a:txBody>
                    <a:bodyPr/>
                    <a:lstStyle/>
                    <a:p>
                      <a:endParaRPr lang="en-US" sz="1050" b="1" dirty="0"/>
                    </a:p>
                  </a:txBody>
                  <a:tcPr/>
                </a:tc>
              </a:tr>
              <a:tr h="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5240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2954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8288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bl>
          </a:graphicData>
        </a:graphic>
      </p:graphicFrame>
      <p:sp>
        <p:nvSpPr>
          <p:cNvPr id="10" name="Rectangle 9"/>
          <p:cNvSpPr/>
          <p:nvPr/>
        </p:nvSpPr>
        <p:spPr>
          <a:xfrm>
            <a:off x="4038600" y="3302000"/>
            <a:ext cx="990600" cy="253916"/>
          </a:xfrm>
          <a:prstGeom prst="rect">
            <a:avLst/>
          </a:prstGeom>
        </p:spPr>
        <p:txBody>
          <a:bodyPr wrap="square">
            <a:spAutoFit/>
          </a:bodyPr>
          <a:lstStyle/>
          <a:p>
            <a:pPr algn="l"/>
            <a:r>
              <a:rPr lang="es-ES" sz="1050" dirty="0" smtClean="0"/>
              <a:t>OCTOBER</a:t>
            </a:r>
            <a:endParaRPr lang="es-ES" sz="105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7" name="Rectangle 6"/>
          <p:cNvSpPr/>
          <p:nvPr/>
        </p:nvSpPr>
        <p:spPr>
          <a:xfrm>
            <a:off x="609600" y="533400"/>
            <a:ext cx="7848600" cy="338554"/>
          </a:xfrm>
          <a:prstGeom prst="rect">
            <a:avLst/>
          </a:prstGeom>
        </p:spPr>
        <p:txBody>
          <a:bodyPr wrap="square">
            <a:spAutoFit/>
          </a:bodyPr>
          <a:lstStyle/>
          <a:p>
            <a:pPr algn="l"/>
            <a:r>
              <a:rPr lang="es-ES" sz="1600" b="1" dirty="0" smtClean="0"/>
              <a:t>Programa de Actividades para los Padres de Familia</a:t>
            </a:r>
            <a:endParaRPr lang="es-ES" sz="1600" b="1" dirty="0"/>
          </a:p>
        </p:txBody>
      </p:sp>
      <p:graphicFrame>
        <p:nvGraphicFramePr>
          <p:cNvPr id="9" name="Table 8"/>
          <p:cNvGraphicFramePr>
            <a:graphicFrameLocks noGrp="1"/>
          </p:cNvGraphicFramePr>
          <p:nvPr>
            <p:extLst>
              <p:ext uri="{D42A27DB-BD31-4B8C-83A1-F6EECF244321}">
                <p14:modId xmlns:p14="http://schemas.microsoft.com/office/powerpoint/2010/main" val="1343557527"/>
              </p:ext>
            </p:extLst>
          </p:nvPr>
        </p:nvGraphicFramePr>
        <p:xfrm>
          <a:off x="685800" y="1219200"/>
          <a:ext cx="7772400" cy="2011680"/>
        </p:xfrm>
        <a:graphic>
          <a:graphicData uri="http://schemas.openxmlformats.org/drawingml/2006/table">
            <a:tbl>
              <a:tblPr firstRow="1" bandRow="1">
                <a:tableStyleId>{5940675A-B579-460E-94D1-54222C63F5DA}</a:tableStyleId>
              </a:tblPr>
              <a:tblGrid>
                <a:gridCol w="1263014"/>
                <a:gridCol w="6509386"/>
              </a:tblGrid>
              <a:tr h="203200">
                <a:tc>
                  <a:txBody>
                    <a:bodyPr/>
                    <a:lstStyle/>
                    <a:p>
                      <a:pPr algn="ctr"/>
                      <a:r>
                        <a:rPr lang="en-US" sz="1050" b="1" dirty="0" smtClean="0"/>
                        <a:t>Date</a:t>
                      </a:r>
                      <a:endParaRPr lang="en-US" sz="1050" b="1" dirty="0"/>
                    </a:p>
                  </a:txBody>
                  <a:tcPr/>
                </a:tc>
                <a:tc>
                  <a:txBody>
                    <a:bodyPr/>
                    <a:lstStyle/>
                    <a:p>
                      <a:pPr algn="ctr"/>
                      <a:r>
                        <a:rPr lang="en-US" sz="1050" b="1" dirty="0" smtClean="0"/>
                        <a:t>Center/Activity</a:t>
                      </a:r>
                      <a:endParaRPr lang="en-US" sz="1050" b="1" dirty="0"/>
                    </a:p>
                  </a:txBody>
                  <a:tcPr/>
                </a:tc>
              </a:tr>
              <a:tr h="144780">
                <a:tc>
                  <a:txBody>
                    <a:bodyPr/>
                    <a:lstStyle/>
                    <a:p>
                      <a:pPr algn="l" eaLnBrk="1" fontAlgn="auto" hangingPunct="1">
                        <a:spcBef>
                          <a:spcPts val="0"/>
                        </a:spcBef>
                        <a:spcAft>
                          <a:spcPts val="0"/>
                        </a:spcAft>
                        <a:tabLst>
                          <a:tab pos="457200" algn="l"/>
                        </a:tabLst>
                        <a:defRPr/>
                      </a:pPr>
                      <a:endParaRPr lang="en-US" sz="105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60020">
                <a:tc>
                  <a:txBody>
                    <a:bodyPr/>
                    <a:lstStyle/>
                    <a:p>
                      <a:endParaRPr lang="en-US" sz="1050" dirty="0"/>
                    </a:p>
                  </a:txBody>
                  <a:tcPr/>
                </a:tc>
                <a:tc>
                  <a:txBody>
                    <a:bodyPr/>
                    <a:lstStyle/>
                    <a:p>
                      <a:endParaRPr lang="en-US" sz="1050" b="1" dirty="0"/>
                    </a:p>
                  </a:txBody>
                  <a:tcPr/>
                </a:tc>
              </a:tr>
              <a:tr h="17526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5240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2954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8288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bl>
          </a:graphicData>
        </a:graphic>
      </p:graphicFrame>
      <p:sp>
        <p:nvSpPr>
          <p:cNvPr id="10" name="Rectangle 9"/>
          <p:cNvSpPr/>
          <p:nvPr/>
        </p:nvSpPr>
        <p:spPr>
          <a:xfrm>
            <a:off x="4076700" y="889084"/>
            <a:ext cx="1028700" cy="253916"/>
          </a:xfrm>
          <a:prstGeom prst="rect">
            <a:avLst/>
          </a:prstGeom>
        </p:spPr>
        <p:txBody>
          <a:bodyPr wrap="square">
            <a:spAutoFit/>
          </a:bodyPr>
          <a:lstStyle/>
          <a:p>
            <a:pPr algn="l"/>
            <a:r>
              <a:rPr lang="es-ES" sz="1050" dirty="0" smtClean="0"/>
              <a:t>NOVEMBER</a:t>
            </a:r>
            <a:endParaRPr lang="es-ES" sz="1050" dirty="0"/>
          </a:p>
        </p:txBody>
      </p:sp>
      <p:graphicFrame>
        <p:nvGraphicFramePr>
          <p:cNvPr id="11" name="Table 10"/>
          <p:cNvGraphicFramePr>
            <a:graphicFrameLocks noGrp="1"/>
          </p:cNvGraphicFramePr>
          <p:nvPr>
            <p:extLst>
              <p:ext uri="{D42A27DB-BD31-4B8C-83A1-F6EECF244321}">
                <p14:modId xmlns:p14="http://schemas.microsoft.com/office/powerpoint/2010/main" val="3674893695"/>
              </p:ext>
            </p:extLst>
          </p:nvPr>
        </p:nvGraphicFramePr>
        <p:xfrm>
          <a:off x="685800" y="3657600"/>
          <a:ext cx="7772400" cy="2514600"/>
        </p:xfrm>
        <a:graphic>
          <a:graphicData uri="http://schemas.openxmlformats.org/drawingml/2006/table">
            <a:tbl>
              <a:tblPr firstRow="1" bandRow="1">
                <a:tableStyleId>{5940675A-B579-460E-94D1-54222C63F5DA}</a:tableStyleId>
              </a:tblPr>
              <a:tblGrid>
                <a:gridCol w="1263014"/>
                <a:gridCol w="6509386"/>
              </a:tblGrid>
              <a:tr h="203200">
                <a:tc>
                  <a:txBody>
                    <a:bodyPr/>
                    <a:lstStyle/>
                    <a:p>
                      <a:pPr algn="ctr"/>
                      <a:r>
                        <a:rPr lang="en-US" sz="1050" b="1" dirty="0" smtClean="0"/>
                        <a:t>Date</a:t>
                      </a:r>
                      <a:endParaRPr lang="en-US" sz="1050" b="1" dirty="0"/>
                    </a:p>
                  </a:txBody>
                  <a:tcPr/>
                </a:tc>
                <a:tc>
                  <a:txBody>
                    <a:bodyPr/>
                    <a:lstStyle/>
                    <a:p>
                      <a:pPr algn="ctr"/>
                      <a:r>
                        <a:rPr lang="en-US" sz="1050" b="1" dirty="0" smtClean="0"/>
                        <a:t>Center/Activity</a:t>
                      </a:r>
                      <a:endParaRPr lang="en-US" sz="1050" b="1" dirty="0"/>
                    </a:p>
                  </a:txBody>
                  <a:tcPr/>
                </a:tc>
              </a:tr>
              <a:tr h="144780">
                <a:tc>
                  <a:txBody>
                    <a:bodyPr/>
                    <a:lstStyle/>
                    <a:p>
                      <a:pPr algn="l" eaLnBrk="1" fontAlgn="auto" hangingPunct="1">
                        <a:spcBef>
                          <a:spcPts val="0"/>
                        </a:spcBef>
                        <a:spcAft>
                          <a:spcPts val="0"/>
                        </a:spcAft>
                        <a:tabLst>
                          <a:tab pos="457200" algn="l"/>
                        </a:tabLst>
                        <a:defRPr/>
                      </a:pPr>
                      <a:endParaRPr lang="en-US" sz="105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60020">
                <a:tc>
                  <a:txBody>
                    <a:bodyPr/>
                    <a:lstStyle/>
                    <a:p>
                      <a:endParaRPr lang="en-US" sz="1050" dirty="0"/>
                    </a:p>
                  </a:txBody>
                  <a:tcPr/>
                </a:tc>
                <a:tc>
                  <a:txBody>
                    <a:bodyPr/>
                    <a:lstStyle/>
                    <a:p>
                      <a:endParaRPr lang="en-US" sz="1050" b="1" dirty="0"/>
                    </a:p>
                  </a:txBody>
                  <a:tcPr/>
                </a:tc>
              </a:tr>
              <a:tr h="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5240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2954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18288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r h="236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txBody>
                  <a:tcPr/>
                </a:tc>
              </a:tr>
            </a:tbl>
          </a:graphicData>
        </a:graphic>
      </p:graphicFrame>
      <p:sp>
        <p:nvSpPr>
          <p:cNvPr id="12" name="Rectangle 11"/>
          <p:cNvSpPr/>
          <p:nvPr/>
        </p:nvSpPr>
        <p:spPr>
          <a:xfrm>
            <a:off x="4038600" y="3302000"/>
            <a:ext cx="990600" cy="253916"/>
          </a:xfrm>
          <a:prstGeom prst="rect">
            <a:avLst/>
          </a:prstGeom>
        </p:spPr>
        <p:txBody>
          <a:bodyPr wrap="square">
            <a:spAutoFit/>
          </a:bodyPr>
          <a:lstStyle/>
          <a:p>
            <a:pPr algn="l"/>
            <a:r>
              <a:rPr lang="es-ES" sz="1050" dirty="0" smtClean="0"/>
              <a:t>DECEMBER</a:t>
            </a:r>
            <a:endParaRPr lang="es-ES" sz="105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2837984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Edgy_Smudge_PowerPoint"/>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2050" name="Rectangle 2"/>
          <p:cNvSpPr>
            <a:spLocks noGrp="1" noChangeArrowheads="1"/>
          </p:cNvSpPr>
          <p:nvPr>
            <p:ph type="ctrTitle"/>
          </p:nvPr>
        </p:nvSpPr>
        <p:spPr>
          <a:xfrm>
            <a:off x="457597" y="457200"/>
            <a:ext cx="8228806" cy="1143000"/>
          </a:xfrm>
        </p:spPr>
        <p:txBody>
          <a:bodyPr/>
          <a:lstStyle/>
          <a:p>
            <a:pPr eaLnBrk="1" hangingPunct="1">
              <a:lnSpc>
                <a:spcPct val="200000"/>
              </a:lnSpc>
            </a:pPr>
            <a:r>
              <a:rPr lang="en-US" sz="2000" b="1" dirty="0">
                <a:solidFill>
                  <a:schemeClr val="bg1"/>
                </a:solidFill>
              </a:rPr>
              <a:t>PALESTINE ISD  AFTER SCHOOL PROGRAM</a:t>
            </a:r>
            <a:br>
              <a:rPr lang="en-US" sz="2000" b="1" dirty="0">
                <a:solidFill>
                  <a:schemeClr val="bg1"/>
                </a:solidFill>
              </a:rPr>
            </a:br>
            <a:r>
              <a:rPr lang="en-US" sz="1800" b="1" dirty="0">
                <a:solidFill>
                  <a:schemeClr val="bg1"/>
                </a:solidFill>
              </a:rPr>
              <a:t>ORIENTATION MEETING FOR </a:t>
            </a:r>
            <a:r>
              <a:rPr lang="en-US" sz="1800" b="1" dirty="0" smtClean="0">
                <a:solidFill>
                  <a:schemeClr val="bg1"/>
                </a:solidFill>
              </a:rPr>
              <a:t>PARENTS</a:t>
            </a:r>
            <a:endParaRPr lang="es-ES" sz="2800" b="1" dirty="0">
              <a:solidFill>
                <a:schemeClr val="bg1"/>
              </a:solidFill>
            </a:endParaRPr>
          </a:p>
        </p:txBody>
      </p:sp>
      <p:sp>
        <p:nvSpPr>
          <p:cNvPr id="6" name="Rectangle 2"/>
          <p:cNvSpPr txBox="1">
            <a:spLocks noChangeArrowheads="1"/>
          </p:cNvSpPr>
          <p:nvPr/>
        </p:nvSpPr>
        <p:spPr bwMode="auto">
          <a:xfrm>
            <a:off x="609600" y="5029200"/>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ヒラギノ角ゴ Pro W3" pitchFamily="1" charset="-128"/>
              </a:defRPr>
            </a:lvl2pPr>
            <a:lvl3pPr algn="ctr" rtl="0" fontAlgn="base">
              <a:spcBef>
                <a:spcPct val="0"/>
              </a:spcBef>
              <a:spcAft>
                <a:spcPct val="0"/>
              </a:spcAft>
              <a:defRPr sz="4400">
                <a:solidFill>
                  <a:schemeClr val="tx2"/>
                </a:solidFill>
                <a:latin typeface="Arial" charset="0"/>
                <a:ea typeface="ヒラギノ角ゴ Pro W3" pitchFamily="1" charset="-128"/>
              </a:defRPr>
            </a:lvl3pPr>
            <a:lvl4pPr algn="ctr" rtl="0" fontAlgn="base">
              <a:spcBef>
                <a:spcPct val="0"/>
              </a:spcBef>
              <a:spcAft>
                <a:spcPct val="0"/>
              </a:spcAft>
              <a:defRPr sz="4400">
                <a:solidFill>
                  <a:schemeClr val="tx2"/>
                </a:solidFill>
                <a:latin typeface="Arial" charset="0"/>
                <a:ea typeface="ヒラギノ角ゴ Pro W3" pitchFamily="1" charset="-128"/>
              </a:defRPr>
            </a:lvl4pPr>
            <a:lvl5pPr algn="ctr" rtl="0" fontAlgn="base">
              <a:spcBef>
                <a:spcPct val="0"/>
              </a:spcBef>
              <a:spcAft>
                <a:spcPct val="0"/>
              </a:spcAft>
              <a:defRPr sz="4400">
                <a:solidFill>
                  <a:schemeClr val="tx2"/>
                </a:solidFill>
                <a:latin typeface="Arial" charset="0"/>
                <a:ea typeface="ヒラギノ角ゴ Pro W3" pitchFamily="1" charset="-128"/>
              </a:defRPr>
            </a:lvl5pPr>
            <a:lvl6pPr marL="457200" algn="ctr" rtl="0" fontAlgn="base">
              <a:spcBef>
                <a:spcPct val="0"/>
              </a:spcBef>
              <a:spcAft>
                <a:spcPct val="0"/>
              </a:spcAft>
              <a:defRPr sz="4400">
                <a:solidFill>
                  <a:schemeClr val="tx2"/>
                </a:solidFill>
                <a:latin typeface="Arial" charset="0"/>
                <a:ea typeface="ヒラギノ角ゴ Pro W3" pitchFamily="1" charset="-128"/>
              </a:defRPr>
            </a:lvl6pPr>
            <a:lvl7pPr marL="914400" algn="ctr" rtl="0" fontAlgn="base">
              <a:spcBef>
                <a:spcPct val="0"/>
              </a:spcBef>
              <a:spcAft>
                <a:spcPct val="0"/>
              </a:spcAft>
              <a:defRPr sz="4400">
                <a:solidFill>
                  <a:schemeClr val="tx2"/>
                </a:solidFill>
                <a:latin typeface="Arial" charset="0"/>
                <a:ea typeface="ヒラギノ角ゴ Pro W3" pitchFamily="1" charset="-128"/>
              </a:defRPr>
            </a:lvl7pPr>
            <a:lvl8pPr marL="1371600" algn="ctr" rtl="0" fontAlgn="base">
              <a:spcBef>
                <a:spcPct val="0"/>
              </a:spcBef>
              <a:spcAft>
                <a:spcPct val="0"/>
              </a:spcAft>
              <a:defRPr sz="4400">
                <a:solidFill>
                  <a:schemeClr val="tx2"/>
                </a:solidFill>
                <a:latin typeface="Arial" charset="0"/>
                <a:ea typeface="ヒラギノ角ゴ Pro W3" pitchFamily="1" charset="-128"/>
              </a:defRPr>
            </a:lvl8pPr>
            <a:lvl9pPr marL="1828800" algn="ctr" rtl="0" fontAlgn="base">
              <a:spcBef>
                <a:spcPct val="0"/>
              </a:spcBef>
              <a:spcAft>
                <a:spcPct val="0"/>
              </a:spcAft>
              <a:defRPr sz="4400">
                <a:solidFill>
                  <a:schemeClr val="tx2"/>
                </a:solidFill>
                <a:latin typeface="Arial" charset="0"/>
                <a:ea typeface="ヒラギノ角ゴ Pro W3" pitchFamily="1" charset="-128"/>
              </a:defRPr>
            </a:lvl9pPr>
          </a:lstStyle>
          <a:p>
            <a:pPr eaLnBrk="1" hangingPunct="1">
              <a:lnSpc>
                <a:spcPct val="200000"/>
              </a:lnSpc>
            </a:pPr>
            <a:r>
              <a:rPr lang="es-ES" sz="2000" b="1" dirty="0">
                <a:solidFill>
                  <a:schemeClr val="bg1"/>
                </a:solidFill>
              </a:rPr>
              <a:t>PROGRAMA DESPUÉS DE LA ESCUELA PALESTINE ISD </a:t>
            </a:r>
            <a:br>
              <a:rPr lang="es-ES" sz="2000" b="1" dirty="0">
                <a:solidFill>
                  <a:schemeClr val="bg1"/>
                </a:solidFill>
              </a:rPr>
            </a:br>
            <a:r>
              <a:rPr lang="es-ES" sz="1800" b="1" dirty="0">
                <a:solidFill>
                  <a:schemeClr val="bg1"/>
                </a:solidFill>
              </a:rPr>
              <a:t>Reunión de Orientación para Padres de Familia</a:t>
            </a:r>
            <a:endParaRPr lang="en-US" sz="1800" b="1" kern="0" dirty="0" smtClean="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094" y="2045031"/>
            <a:ext cx="3219399" cy="27695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919859" y="3581400"/>
            <a:ext cx="7315200" cy="2308324"/>
          </a:xfrm>
          <a:prstGeom prst="rect">
            <a:avLst/>
          </a:prstGeom>
        </p:spPr>
        <p:txBody>
          <a:bodyPr wrap="square">
            <a:spAutoFit/>
          </a:bodyPr>
          <a:lstStyle/>
          <a:p>
            <a:r>
              <a:rPr lang="es-ES" sz="1800" b="1" dirty="0" smtClean="0"/>
              <a:t>ENCUESTA</a:t>
            </a:r>
          </a:p>
          <a:p>
            <a:r>
              <a:rPr lang="es-ES" sz="1800" b="1" dirty="0" smtClean="0"/>
              <a:t>Necesitamos </a:t>
            </a:r>
            <a:r>
              <a:rPr lang="es-ES" sz="1800" b="1" dirty="0"/>
              <a:t>su participación completando la siguiente encuesta. Esto es con el objetivo de conocer su opinión e intereses sobre en que actividades o cursos les gustaría participar e involucrarse.</a:t>
            </a:r>
          </a:p>
          <a:p>
            <a:r>
              <a:rPr lang="es-ES" sz="1800" b="1" dirty="0"/>
              <a:t>Esto nos servirá para comenzar la programación de estas </a:t>
            </a:r>
            <a:r>
              <a:rPr lang="es-ES" sz="1800" b="1" dirty="0" smtClean="0"/>
              <a:t>actividades </a:t>
            </a:r>
            <a:r>
              <a:rPr lang="es-ES" sz="1800" b="1" dirty="0"/>
              <a:t>en los meses siguientes.</a:t>
            </a:r>
          </a:p>
          <a:p>
            <a:r>
              <a:rPr lang="es-ES" sz="1800" b="1" dirty="0"/>
              <a:t>¡Por su participación Gracias!</a:t>
            </a:r>
            <a:endParaRPr lang="es-ES" sz="1800" b="1" dirty="0" smtClean="0"/>
          </a:p>
        </p:txBody>
      </p:sp>
      <p:sp>
        <p:nvSpPr>
          <p:cNvPr id="7" name="Rectangle 6"/>
          <p:cNvSpPr/>
          <p:nvPr/>
        </p:nvSpPr>
        <p:spPr>
          <a:xfrm>
            <a:off x="919859" y="914400"/>
            <a:ext cx="7315200" cy="2031325"/>
          </a:xfrm>
          <a:prstGeom prst="rect">
            <a:avLst/>
          </a:prstGeom>
        </p:spPr>
        <p:txBody>
          <a:bodyPr wrap="square">
            <a:spAutoFit/>
          </a:bodyPr>
          <a:lstStyle/>
          <a:p>
            <a:r>
              <a:rPr lang="en-US" sz="1800" b="1" dirty="0" smtClean="0"/>
              <a:t>SURVEY</a:t>
            </a:r>
          </a:p>
          <a:p>
            <a:r>
              <a:rPr lang="en-US" sz="1800" b="1" dirty="0" smtClean="0"/>
              <a:t>We </a:t>
            </a:r>
            <a:r>
              <a:rPr lang="en-US" sz="1800" b="1" dirty="0"/>
              <a:t>need your participation by completing the following survey. This is in order to know their opinion and interest in activities or courses you would like to participate and get involved.</a:t>
            </a:r>
            <a:br>
              <a:rPr lang="en-US" sz="1800" b="1" dirty="0"/>
            </a:br>
            <a:r>
              <a:rPr lang="en-US" sz="1800" b="1" dirty="0"/>
              <a:t>This will help us to start scheduling these </a:t>
            </a:r>
            <a:r>
              <a:rPr lang="en-US" sz="1800" b="1" dirty="0" err="1"/>
              <a:t>actividadses</a:t>
            </a:r>
            <a:r>
              <a:rPr lang="en-US" sz="1800" b="1" dirty="0"/>
              <a:t> in the following months.</a:t>
            </a:r>
            <a:br>
              <a:rPr lang="en-US" sz="1800" b="1" dirty="0"/>
            </a:br>
            <a:r>
              <a:rPr lang="en-US" sz="1800" b="1" dirty="0"/>
              <a:t>Thanks for your participation!</a:t>
            </a:r>
            <a:endParaRPr lang="es-ES" sz="1800" b="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1110474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4953000" y="3661454"/>
            <a:ext cx="3048000" cy="2308324"/>
          </a:xfrm>
          <a:prstGeom prst="rect">
            <a:avLst/>
          </a:prstGeom>
        </p:spPr>
        <p:txBody>
          <a:bodyPr wrap="square">
            <a:spAutoFit/>
          </a:bodyPr>
          <a:lstStyle/>
          <a:p>
            <a:r>
              <a:rPr lang="es-ES" sz="1800" b="1" dirty="0" smtClean="0"/>
              <a:t>¡MUCHAS </a:t>
            </a:r>
            <a:r>
              <a:rPr lang="es-ES" sz="1800" b="1" dirty="0"/>
              <a:t>GRACIAS</a:t>
            </a:r>
          </a:p>
          <a:p>
            <a:r>
              <a:rPr lang="es-ES" sz="1800" b="1" dirty="0" smtClean="0"/>
              <a:t>POR SU ASISTENCIA!</a:t>
            </a:r>
          </a:p>
          <a:p>
            <a:endParaRPr lang="es-ES" sz="1800" b="1" dirty="0" smtClean="0"/>
          </a:p>
          <a:p>
            <a:r>
              <a:rPr lang="es-ES" sz="1800" b="1" dirty="0" smtClean="0"/>
              <a:t>ESPERAMOS SU APOYO Y PARTICIPACIÓN PARA LOGRAR EL MEJOR APROVECHAMIENTO Y ÉXITO DE SUS HIJOS</a:t>
            </a:r>
          </a:p>
        </p:txBody>
      </p:sp>
      <p:sp>
        <p:nvSpPr>
          <p:cNvPr id="7" name="Rectangle 6"/>
          <p:cNvSpPr/>
          <p:nvPr/>
        </p:nvSpPr>
        <p:spPr>
          <a:xfrm>
            <a:off x="1107678" y="1076131"/>
            <a:ext cx="3271044" cy="2585323"/>
          </a:xfrm>
          <a:prstGeom prst="rect">
            <a:avLst/>
          </a:prstGeom>
        </p:spPr>
        <p:txBody>
          <a:bodyPr wrap="square">
            <a:spAutoFit/>
          </a:bodyPr>
          <a:lstStyle/>
          <a:p>
            <a:r>
              <a:rPr lang="en-US" sz="1800" b="1" dirty="0"/>
              <a:t>THANK YOU</a:t>
            </a:r>
            <a:br>
              <a:rPr lang="en-US" sz="1800" b="1" dirty="0"/>
            </a:br>
            <a:r>
              <a:rPr lang="en-US" sz="1800" b="1" dirty="0"/>
              <a:t>FOR YOUR ATTENDANCE!</a:t>
            </a:r>
            <a:br>
              <a:rPr lang="en-US" sz="1800" b="1" dirty="0"/>
            </a:br>
            <a:r>
              <a:rPr lang="en-US" sz="1800" b="1" dirty="0"/>
              <a:t/>
            </a:r>
            <a:br>
              <a:rPr lang="en-US" sz="1800" b="1" dirty="0"/>
            </a:br>
            <a:r>
              <a:rPr lang="en-US" sz="1800" b="1" dirty="0"/>
              <a:t>WE LOOK FORWARD TO SUPPORT AND PARTICIPATION TO MAKE THE BEST DEVELOPMENT AND SUCCESS OF THEIR CHILDREN</a:t>
            </a:r>
            <a:endParaRPr lang="es-ES" sz="1800" b="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2602976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0" name="Rectangle 9"/>
          <p:cNvSpPr/>
          <p:nvPr/>
        </p:nvSpPr>
        <p:spPr>
          <a:xfrm>
            <a:off x="610393" y="1025900"/>
            <a:ext cx="7924800" cy="1815882"/>
          </a:xfrm>
          <a:prstGeom prst="rect">
            <a:avLst/>
          </a:prstGeom>
        </p:spPr>
        <p:txBody>
          <a:bodyPr wrap="square">
            <a:spAutoFit/>
          </a:bodyPr>
          <a:lstStyle/>
          <a:p>
            <a:pPr marL="168275" indent="-168275" algn="just">
              <a:buFont typeface="Arial" pitchFamily="34" charset="0"/>
              <a:buChar char="•"/>
            </a:pPr>
            <a:r>
              <a:rPr lang="en-US" sz="1400" dirty="0"/>
              <a:t>Texas Afterschool Centers on Education™ (ACE</a:t>
            </a:r>
            <a:r>
              <a:rPr lang="en-US" sz="1400" dirty="0" smtClean="0"/>
              <a:t>), administered </a:t>
            </a:r>
            <a:r>
              <a:rPr lang="en-US" sz="1400" dirty="0"/>
              <a:t>by the Texas Education Agency (TEA</a:t>
            </a:r>
            <a:r>
              <a:rPr lang="en-US" sz="1400" dirty="0" smtClean="0"/>
              <a:t>), is </a:t>
            </a:r>
            <a:r>
              <a:rPr lang="en-US" sz="1400" dirty="0"/>
              <a:t>a structured, safe, and supervised place </a:t>
            </a:r>
            <a:r>
              <a:rPr lang="en-US" sz="1400" dirty="0" smtClean="0"/>
              <a:t>for learning </a:t>
            </a:r>
            <a:r>
              <a:rPr lang="en-US" sz="1400" dirty="0"/>
              <a:t>and social </a:t>
            </a:r>
            <a:r>
              <a:rPr lang="en-US" sz="1400" dirty="0" smtClean="0"/>
              <a:t>interaction.</a:t>
            </a:r>
          </a:p>
          <a:p>
            <a:pPr marL="168275" indent="-168275" algn="just">
              <a:buFont typeface="Arial" pitchFamily="34" charset="0"/>
              <a:buChar char="•"/>
            </a:pPr>
            <a:r>
              <a:rPr lang="en-US" sz="1400" dirty="0" smtClean="0"/>
              <a:t>ACE </a:t>
            </a:r>
            <a:r>
              <a:rPr lang="en-US" sz="1400" dirty="0"/>
              <a:t>provides extended learning </a:t>
            </a:r>
            <a:r>
              <a:rPr lang="en-US" sz="1400" dirty="0" smtClean="0"/>
              <a:t>opportunities for </a:t>
            </a:r>
            <a:r>
              <a:rPr lang="en-US" sz="1400" dirty="0"/>
              <a:t>children and their families and </a:t>
            </a:r>
            <a:r>
              <a:rPr lang="en-US" sz="1400" dirty="0" smtClean="0"/>
              <a:t>offers innovative</a:t>
            </a:r>
            <a:r>
              <a:rPr lang="en-US" sz="1400" dirty="0"/>
              <a:t>, hands-on activities that </a:t>
            </a:r>
            <a:r>
              <a:rPr lang="en-US" sz="1400" dirty="0" smtClean="0"/>
              <a:t>reinforce and </a:t>
            </a:r>
            <a:r>
              <a:rPr lang="en-US" sz="1400" dirty="0"/>
              <a:t>complement students’ regular </a:t>
            </a:r>
            <a:r>
              <a:rPr lang="en-US" sz="1400" dirty="0" smtClean="0"/>
              <a:t>academic programs</a:t>
            </a:r>
            <a:r>
              <a:rPr lang="en-US" sz="1400" dirty="0"/>
              <a:t>. These before and </a:t>
            </a:r>
            <a:r>
              <a:rPr lang="en-US" sz="1400" dirty="0" smtClean="0"/>
              <a:t>afterschool activities </a:t>
            </a:r>
            <a:r>
              <a:rPr lang="en-US" sz="1400" dirty="0"/>
              <a:t>are based on research and </a:t>
            </a:r>
            <a:r>
              <a:rPr lang="en-US" sz="1400" dirty="0" smtClean="0"/>
              <a:t>best practices </a:t>
            </a:r>
            <a:r>
              <a:rPr lang="en-US" sz="1400" dirty="0"/>
              <a:t>and include academic </a:t>
            </a:r>
            <a:r>
              <a:rPr lang="en-US" sz="1400" dirty="0" smtClean="0"/>
              <a:t>enrichment, challenging </a:t>
            </a:r>
            <a:r>
              <a:rPr lang="en-US" sz="1400" dirty="0"/>
              <a:t>curriculum, and tutorial services.</a:t>
            </a:r>
          </a:p>
          <a:p>
            <a:pPr marL="168275" indent="-168275" algn="just">
              <a:buFont typeface="Arial" pitchFamily="34" charset="0"/>
              <a:buChar char="•"/>
            </a:pPr>
            <a:r>
              <a:rPr lang="en-US" sz="1400" dirty="0"/>
              <a:t>ACE strives to increase promotion and </a:t>
            </a:r>
            <a:r>
              <a:rPr lang="en-US" sz="1400" dirty="0" smtClean="0"/>
              <a:t>graduation rates </a:t>
            </a:r>
            <a:r>
              <a:rPr lang="en-US" sz="1400" dirty="0"/>
              <a:t>and helps students prepare for </a:t>
            </a:r>
            <a:r>
              <a:rPr lang="en-US" sz="1400" dirty="0" smtClean="0"/>
              <a:t>college and </a:t>
            </a:r>
            <a:r>
              <a:rPr lang="en-US" sz="1400" dirty="0"/>
              <a:t>the workplace.</a:t>
            </a:r>
          </a:p>
        </p:txBody>
      </p:sp>
      <p:sp>
        <p:nvSpPr>
          <p:cNvPr id="11" name="Rectangle 10"/>
          <p:cNvSpPr/>
          <p:nvPr/>
        </p:nvSpPr>
        <p:spPr>
          <a:xfrm>
            <a:off x="3561010" y="547090"/>
            <a:ext cx="2023567" cy="400110"/>
          </a:xfrm>
          <a:prstGeom prst="rect">
            <a:avLst/>
          </a:prstGeom>
        </p:spPr>
        <p:txBody>
          <a:bodyPr wrap="none">
            <a:spAutoFit/>
          </a:bodyPr>
          <a:lstStyle/>
          <a:p>
            <a:r>
              <a:rPr lang="en-US" sz="2000" dirty="0"/>
              <a:t>What is ACE™?</a:t>
            </a:r>
          </a:p>
        </p:txBody>
      </p:sp>
      <p:sp>
        <p:nvSpPr>
          <p:cNvPr id="12" name="Rectangle 11"/>
          <p:cNvSpPr/>
          <p:nvPr/>
        </p:nvSpPr>
        <p:spPr>
          <a:xfrm>
            <a:off x="609600" y="3724211"/>
            <a:ext cx="7924800" cy="2246769"/>
          </a:xfrm>
          <a:prstGeom prst="rect">
            <a:avLst/>
          </a:prstGeom>
        </p:spPr>
        <p:txBody>
          <a:bodyPr wrap="square">
            <a:spAutoFit/>
          </a:bodyPr>
          <a:lstStyle/>
          <a:p>
            <a:pPr marL="168275" lvl="1" indent="-168275" algn="just">
              <a:buFont typeface="Arial" pitchFamily="34" charset="0"/>
              <a:buChar char="•"/>
            </a:pPr>
            <a:r>
              <a:rPr lang="es-ES" sz="1400" dirty="0"/>
              <a:t>Los Centros de Educación para después de la escuela </a:t>
            </a:r>
            <a:r>
              <a:rPr lang="es-ES" sz="1400" dirty="0" smtClean="0"/>
              <a:t>en Texas</a:t>
            </a:r>
            <a:r>
              <a:rPr lang="es-ES" sz="1400" dirty="0"/>
              <a:t>™ (ACE</a:t>
            </a:r>
            <a:r>
              <a:rPr lang="es-ES" sz="1400" dirty="0" smtClean="0"/>
              <a:t>), son administrados </a:t>
            </a:r>
            <a:r>
              <a:rPr lang="es-ES" sz="1400" dirty="0"/>
              <a:t>por la Agencia de Educación </a:t>
            </a:r>
            <a:r>
              <a:rPr lang="es-ES" sz="1400" dirty="0" smtClean="0"/>
              <a:t>de Texas </a:t>
            </a:r>
            <a:r>
              <a:rPr lang="es-ES" sz="1400" dirty="0"/>
              <a:t>(TEA), es un lugar estructurado, seguro y </a:t>
            </a:r>
            <a:r>
              <a:rPr lang="es-ES" sz="1400" dirty="0" smtClean="0"/>
              <a:t>supervisado para </a:t>
            </a:r>
            <a:r>
              <a:rPr lang="es-ES" sz="1400" dirty="0"/>
              <a:t>el aprendizaje y la interacción social.</a:t>
            </a:r>
          </a:p>
          <a:p>
            <a:pPr marL="168275" indent="-168275" algn="just">
              <a:buFont typeface="Arial" pitchFamily="34" charset="0"/>
              <a:buChar char="•"/>
            </a:pPr>
            <a:r>
              <a:rPr lang="en-US" sz="1400" dirty="0"/>
              <a:t>ACE </a:t>
            </a:r>
            <a:r>
              <a:rPr lang="en-US" sz="1400" dirty="0" err="1"/>
              <a:t>ofrece</a:t>
            </a:r>
            <a:r>
              <a:rPr lang="en-US" sz="1400" dirty="0"/>
              <a:t> </a:t>
            </a:r>
            <a:r>
              <a:rPr lang="en-US" sz="1400" dirty="0" err="1"/>
              <a:t>extensas</a:t>
            </a:r>
            <a:r>
              <a:rPr lang="en-US" sz="1400" dirty="0"/>
              <a:t> </a:t>
            </a:r>
            <a:r>
              <a:rPr lang="en-US" sz="1400" dirty="0" err="1"/>
              <a:t>oportunidades</a:t>
            </a:r>
            <a:r>
              <a:rPr lang="en-US" sz="1400" dirty="0"/>
              <a:t> de </a:t>
            </a:r>
            <a:r>
              <a:rPr lang="en-US" sz="1400" dirty="0" err="1"/>
              <a:t>aprendizaje</a:t>
            </a:r>
            <a:r>
              <a:rPr lang="en-US" sz="1400" dirty="0"/>
              <a:t> </a:t>
            </a:r>
            <a:r>
              <a:rPr lang="en-US" sz="1400" dirty="0" err="1" smtClean="0"/>
              <a:t>para</a:t>
            </a:r>
            <a:r>
              <a:rPr lang="en-US" sz="1400" dirty="0" smtClean="0"/>
              <a:t> </a:t>
            </a:r>
            <a:r>
              <a:rPr lang="es-ES" sz="1400" dirty="0" smtClean="0"/>
              <a:t>los </a:t>
            </a:r>
            <a:r>
              <a:rPr lang="es-ES" sz="1400" dirty="0"/>
              <a:t>niños y sus familias y ofrece innovadoras y </a:t>
            </a:r>
            <a:r>
              <a:rPr lang="es-ES" sz="1400" dirty="0" smtClean="0"/>
              <a:t>prácticas actividades </a:t>
            </a:r>
            <a:r>
              <a:rPr lang="es-ES" sz="1400" dirty="0"/>
              <a:t>que refuerzan y complementan los </a:t>
            </a:r>
            <a:r>
              <a:rPr lang="es-ES" sz="1400" dirty="0" smtClean="0"/>
              <a:t>programas </a:t>
            </a:r>
            <a:r>
              <a:rPr lang="en-US" sz="1400" dirty="0" err="1" smtClean="0"/>
              <a:t>regulares</a:t>
            </a:r>
            <a:r>
              <a:rPr lang="en-US" sz="1400" dirty="0" smtClean="0"/>
              <a:t> </a:t>
            </a:r>
            <a:r>
              <a:rPr lang="en-US" sz="1400" dirty="0" err="1"/>
              <a:t>académicos</a:t>
            </a:r>
            <a:r>
              <a:rPr lang="en-US" sz="1400" dirty="0"/>
              <a:t> de los </a:t>
            </a:r>
            <a:r>
              <a:rPr lang="en-US" sz="1400" dirty="0" err="1"/>
              <a:t>estudiantes</a:t>
            </a:r>
            <a:r>
              <a:rPr lang="en-US" sz="1400" dirty="0"/>
              <a:t>. </a:t>
            </a:r>
            <a:r>
              <a:rPr lang="en-US" sz="1400" dirty="0" err="1"/>
              <a:t>Estas</a:t>
            </a:r>
            <a:r>
              <a:rPr lang="en-US" sz="1400" dirty="0"/>
              <a:t> </a:t>
            </a:r>
            <a:r>
              <a:rPr lang="en-US" sz="1400" dirty="0" err="1" smtClean="0"/>
              <a:t>actividades</a:t>
            </a:r>
            <a:r>
              <a:rPr lang="en-US" sz="1400" dirty="0" smtClean="0"/>
              <a:t> </a:t>
            </a:r>
            <a:r>
              <a:rPr lang="es-ES" sz="1400" dirty="0" smtClean="0"/>
              <a:t>antes </a:t>
            </a:r>
            <a:r>
              <a:rPr lang="es-ES" sz="1400" dirty="0"/>
              <a:t>y después de la escuela </a:t>
            </a:r>
            <a:r>
              <a:rPr lang="es-ES" sz="1400" dirty="0" err="1"/>
              <a:t>estan</a:t>
            </a:r>
            <a:r>
              <a:rPr lang="es-ES" sz="1400" dirty="0"/>
              <a:t> basadas en </a:t>
            </a:r>
            <a:r>
              <a:rPr lang="es-ES" sz="1400" dirty="0" smtClean="0"/>
              <a:t>investigación y </a:t>
            </a:r>
            <a:r>
              <a:rPr lang="es-ES" sz="1400" dirty="0"/>
              <a:t>las mejores prácticas incluyen el </a:t>
            </a:r>
            <a:r>
              <a:rPr lang="es-ES" sz="1400" dirty="0" smtClean="0"/>
              <a:t>enriquecimiento académico</a:t>
            </a:r>
            <a:r>
              <a:rPr lang="es-ES" sz="1400" dirty="0"/>
              <a:t>, un plan de estudios desafiante, y </a:t>
            </a:r>
            <a:r>
              <a:rPr lang="es-ES" sz="1400" dirty="0" smtClean="0"/>
              <a:t>servicios </a:t>
            </a:r>
            <a:r>
              <a:rPr lang="en-US" sz="1400" dirty="0" smtClean="0"/>
              <a:t>de </a:t>
            </a:r>
            <a:r>
              <a:rPr lang="en-US" sz="1400" dirty="0" err="1"/>
              <a:t>tutoría</a:t>
            </a:r>
            <a:r>
              <a:rPr lang="en-US" sz="1400" dirty="0"/>
              <a:t>.</a:t>
            </a:r>
          </a:p>
          <a:p>
            <a:pPr marL="168275" indent="-168275" algn="just">
              <a:buFont typeface="Arial" pitchFamily="34" charset="0"/>
              <a:buChar char="•"/>
            </a:pPr>
            <a:r>
              <a:rPr lang="es-ES" sz="1400" dirty="0"/>
              <a:t>ACE se esfuerza por aumentar la promoción y los </a:t>
            </a:r>
            <a:r>
              <a:rPr lang="es-ES" sz="1400" dirty="0" smtClean="0"/>
              <a:t>porcentajes de </a:t>
            </a:r>
            <a:r>
              <a:rPr lang="es-ES" sz="1400" dirty="0"/>
              <a:t>graduación y ayuda a los estudiantes a </a:t>
            </a:r>
            <a:r>
              <a:rPr lang="es-ES" sz="1400" dirty="0" smtClean="0"/>
              <a:t>prepararse para </a:t>
            </a:r>
            <a:r>
              <a:rPr lang="es-ES" sz="1400" dirty="0"/>
              <a:t>la universidad y la fuerza de trabajo.</a:t>
            </a:r>
            <a:endParaRPr lang="en-US" sz="1400" dirty="0"/>
          </a:p>
        </p:txBody>
      </p:sp>
      <p:sp>
        <p:nvSpPr>
          <p:cNvPr id="13" name="TextBox 12"/>
          <p:cNvSpPr txBox="1"/>
          <p:nvPr/>
        </p:nvSpPr>
        <p:spPr>
          <a:xfrm>
            <a:off x="3352800" y="3188311"/>
            <a:ext cx="2362200" cy="400110"/>
          </a:xfrm>
          <a:prstGeom prst="rect">
            <a:avLst/>
          </a:prstGeom>
          <a:noFill/>
        </p:spPr>
        <p:txBody>
          <a:bodyPr wrap="square" rtlCol="0">
            <a:spAutoFit/>
          </a:bodyPr>
          <a:lstStyle/>
          <a:p>
            <a:r>
              <a:rPr lang="es-ES" sz="2000" dirty="0" smtClean="0">
                <a:solidFill>
                  <a:prstClr val="black"/>
                </a:solidFill>
              </a:rPr>
              <a:t>¿</a:t>
            </a:r>
            <a:r>
              <a:rPr lang="en-US" sz="2000" dirty="0" err="1" smtClean="0"/>
              <a:t>Qués</a:t>
            </a:r>
            <a:r>
              <a:rPr lang="en-US" sz="2000" dirty="0" smtClean="0"/>
              <a:t> </a:t>
            </a:r>
            <a:r>
              <a:rPr lang="en-US" sz="2000" dirty="0" err="1" smtClean="0"/>
              <a:t>es</a:t>
            </a:r>
            <a:r>
              <a:rPr lang="en-US" sz="2000" dirty="0" smtClean="0"/>
              <a:t> ACE™?</a:t>
            </a:r>
            <a:endParaRPr lang="en-US"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8" name="Picture 12" descr="Edgy_Smudge_PowerPoint3"/>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762000" y="3235606"/>
            <a:ext cx="5029200" cy="2893100"/>
          </a:xfrm>
          <a:prstGeom prst="rect">
            <a:avLst/>
          </a:prstGeom>
        </p:spPr>
        <p:txBody>
          <a:bodyPr wrap="square">
            <a:spAutoFit/>
          </a:bodyPr>
          <a:lstStyle/>
          <a:p>
            <a:pPr algn="just"/>
            <a:r>
              <a:rPr lang="es-ES" sz="1400" dirty="0" smtClean="0"/>
              <a:t>Los estudiantes de ACE </a:t>
            </a:r>
            <a:r>
              <a:rPr lang="es-ES" sz="1400" dirty="0"/>
              <a:t>son más propensos a</a:t>
            </a:r>
            <a:r>
              <a:rPr lang="es-ES" sz="1400" dirty="0" smtClean="0"/>
              <a:t>:</a:t>
            </a:r>
          </a:p>
          <a:p>
            <a:pPr algn="just"/>
            <a:endParaRPr lang="es-ES" sz="1400" dirty="0"/>
          </a:p>
          <a:p>
            <a:pPr marL="168275" indent="-168275" algn="just"/>
            <a:r>
              <a:rPr lang="en-US" sz="1400" dirty="0"/>
              <a:t>• </a:t>
            </a:r>
            <a:r>
              <a:rPr lang="en-US" sz="1400" dirty="0" smtClean="0"/>
              <a:t>	</a:t>
            </a:r>
            <a:r>
              <a:rPr lang="en-US" sz="1400" dirty="0" err="1" smtClean="0"/>
              <a:t>Asistir</a:t>
            </a:r>
            <a:r>
              <a:rPr lang="en-US" sz="1400" dirty="0" smtClean="0"/>
              <a:t> </a:t>
            </a:r>
            <a:r>
              <a:rPr lang="en-US" sz="1400" dirty="0"/>
              <a:t>a la </a:t>
            </a:r>
            <a:r>
              <a:rPr lang="en-US" sz="1400" dirty="0" err="1"/>
              <a:t>escuela</a:t>
            </a:r>
            <a:r>
              <a:rPr lang="en-US" sz="1400" dirty="0"/>
              <a:t>.</a:t>
            </a:r>
          </a:p>
          <a:p>
            <a:pPr marL="168275" indent="-168275" algn="just"/>
            <a:r>
              <a:rPr lang="es-ES" sz="1400" dirty="0" smtClean="0"/>
              <a:t>•	Mejorar </a:t>
            </a:r>
            <a:r>
              <a:rPr lang="es-ES" sz="1400" dirty="0"/>
              <a:t>sus habilidades en </a:t>
            </a:r>
            <a:r>
              <a:rPr lang="es-ES" sz="1400" dirty="0" smtClean="0"/>
              <a:t>matemáticas, lectura</a:t>
            </a:r>
            <a:r>
              <a:rPr lang="es-ES" sz="1400" dirty="0"/>
              <a:t>, ciencias, y estudios sociales.</a:t>
            </a:r>
          </a:p>
          <a:p>
            <a:pPr marL="168275" indent="-168275" algn="just"/>
            <a:r>
              <a:rPr lang="es-ES" sz="1400" dirty="0" smtClean="0"/>
              <a:t>•	Desarrollar </a:t>
            </a:r>
            <a:r>
              <a:rPr lang="es-ES" sz="1400" dirty="0"/>
              <a:t>mejores habilidades sociales </a:t>
            </a:r>
            <a:r>
              <a:rPr lang="es-ES" sz="1400" dirty="0" smtClean="0"/>
              <a:t>y aprender </a:t>
            </a:r>
            <a:r>
              <a:rPr lang="es-ES" sz="1400" dirty="0"/>
              <a:t>a manejar los conflictos.</a:t>
            </a:r>
          </a:p>
          <a:p>
            <a:pPr marL="168275" indent="-168275" algn="just"/>
            <a:r>
              <a:rPr lang="es-ES" sz="1400" dirty="0" smtClean="0"/>
              <a:t>•	Crear </a:t>
            </a:r>
            <a:r>
              <a:rPr lang="es-ES" sz="1400" dirty="0"/>
              <a:t>autoestima y la confianza </a:t>
            </a:r>
            <a:r>
              <a:rPr lang="es-ES" sz="1400" dirty="0" smtClean="0"/>
              <a:t>en </a:t>
            </a:r>
            <a:r>
              <a:rPr lang="en-US" sz="1400" dirty="0" err="1" smtClean="0"/>
              <a:t>sus</a:t>
            </a:r>
            <a:r>
              <a:rPr lang="en-US" sz="1400" dirty="0" smtClean="0"/>
              <a:t> </a:t>
            </a:r>
            <a:r>
              <a:rPr lang="en-US" sz="1400" dirty="0" err="1"/>
              <a:t>habilidades</a:t>
            </a:r>
            <a:r>
              <a:rPr lang="en-US" sz="1400" dirty="0"/>
              <a:t> </a:t>
            </a:r>
            <a:r>
              <a:rPr lang="en-US" sz="1400" dirty="0" err="1"/>
              <a:t>académicas</a:t>
            </a:r>
            <a:r>
              <a:rPr lang="en-US" sz="1400" dirty="0"/>
              <a:t>.</a:t>
            </a:r>
          </a:p>
          <a:p>
            <a:pPr marL="168275" indent="-168275" algn="just"/>
            <a:r>
              <a:rPr lang="en-US" sz="1400" dirty="0" smtClean="0"/>
              <a:t>•	</a:t>
            </a:r>
            <a:r>
              <a:rPr lang="en-US" sz="1400" dirty="0" err="1" smtClean="0"/>
              <a:t>Pasar</a:t>
            </a:r>
            <a:r>
              <a:rPr lang="en-US" sz="1400" dirty="0" smtClean="0"/>
              <a:t> </a:t>
            </a:r>
            <a:r>
              <a:rPr lang="en-US" sz="1400" dirty="0" err="1"/>
              <a:t>las</a:t>
            </a:r>
            <a:r>
              <a:rPr lang="en-US" sz="1400" dirty="0"/>
              <a:t> </a:t>
            </a:r>
            <a:r>
              <a:rPr lang="en-US" sz="1400" dirty="0" err="1"/>
              <a:t>materias</a:t>
            </a:r>
            <a:r>
              <a:rPr lang="en-US" sz="1400" dirty="0"/>
              <a:t> </a:t>
            </a:r>
            <a:r>
              <a:rPr lang="en-US" sz="1400" dirty="0" err="1"/>
              <a:t>básicas</a:t>
            </a:r>
            <a:r>
              <a:rPr lang="en-US" sz="1400" dirty="0"/>
              <a:t>.</a:t>
            </a:r>
          </a:p>
          <a:p>
            <a:pPr marL="168275" indent="-168275" algn="just"/>
            <a:r>
              <a:rPr lang="en-US" sz="1400" dirty="0" smtClean="0"/>
              <a:t>•	</a:t>
            </a:r>
            <a:r>
              <a:rPr lang="en-US" sz="1400" dirty="0" err="1" smtClean="0"/>
              <a:t>Completar</a:t>
            </a:r>
            <a:r>
              <a:rPr lang="en-US" sz="1400" dirty="0" smtClean="0"/>
              <a:t> </a:t>
            </a:r>
            <a:r>
              <a:rPr lang="en-US" sz="1400" dirty="0"/>
              <a:t>la </a:t>
            </a:r>
            <a:r>
              <a:rPr lang="en-US" sz="1400" dirty="0" err="1"/>
              <a:t>escuela</a:t>
            </a:r>
            <a:r>
              <a:rPr lang="en-US" sz="1400" dirty="0"/>
              <a:t> </a:t>
            </a:r>
            <a:r>
              <a:rPr lang="en-US" sz="1400" dirty="0" err="1"/>
              <a:t>preparatioria</a:t>
            </a:r>
            <a:r>
              <a:rPr lang="en-US" sz="1400" dirty="0"/>
              <a:t>.</a:t>
            </a:r>
          </a:p>
          <a:p>
            <a:pPr marL="168275" indent="-168275" algn="just"/>
            <a:r>
              <a:rPr lang="es-ES" sz="1400" dirty="0" smtClean="0"/>
              <a:t>•	Estar </a:t>
            </a:r>
            <a:r>
              <a:rPr lang="es-ES" sz="1400" dirty="0"/>
              <a:t>preparados para la </a:t>
            </a:r>
            <a:r>
              <a:rPr lang="es-ES" sz="1400" dirty="0" smtClean="0"/>
              <a:t>universidad y </a:t>
            </a:r>
            <a:r>
              <a:rPr lang="es-ES" sz="1400" dirty="0"/>
              <a:t>la fuerza de trabajo.</a:t>
            </a:r>
          </a:p>
          <a:p>
            <a:pPr marL="168275" indent="-168275" algn="just"/>
            <a:r>
              <a:rPr lang="es-ES" sz="1400" dirty="0" smtClean="0"/>
              <a:t>•	Tener mayores aspiraciones para el futuro.</a:t>
            </a:r>
            <a:endParaRPr lang="en-US" sz="1400" dirty="0"/>
          </a:p>
        </p:txBody>
      </p:sp>
      <p:sp>
        <p:nvSpPr>
          <p:cNvPr id="14" name="Rectangle 13"/>
          <p:cNvSpPr/>
          <p:nvPr/>
        </p:nvSpPr>
        <p:spPr>
          <a:xfrm>
            <a:off x="762000" y="730478"/>
            <a:ext cx="5029200" cy="2246769"/>
          </a:xfrm>
          <a:prstGeom prst="rect">
            <a:avLst/>
          </a:prstGeom>
        </p:spPr>
        <p:txBody>
          <a:bodyPr wrap="square">
            <a:spAutoFit/>
          </a:bodyPr>
          <a:lstStyle/>
          <a:p>
            <a:pPr algn="just"/>
            <a:r>
              <a:rPr lang="en-US" sz="1400" dirty="0" smtClean="0"/>
              <a:t>ACE </a:t>
            </a:r>
            <a:r>
              <a:rPr lang="en-US" sz="1400" dirty="0"/>
              <a:t>students are more likely to</a:t>
            </a:r>
            <a:r>
              <a:rPr lang="en-US" sz="1400" dirty="0" smtClean="0"/>
              <a:t>:</a:t>
            </a:r>
          </a:p>
          <a:p>
            <a:pPr algn="just"/>
            <a:endParaRPr lang="en-US" sz="1400" dirty="0"/>
          </a:p>
          <a:p>
            <a:pPr marL="168275" indent="-168275" algn="just"/>
            <a:r>
              <a:rPr lang="en-US" sz="1400" dirty="0" smtClean="0"/>
              <a:t>•	Attend </a:t>
            </a:r>
            <a:r>
              <a:rPr lang="en-US" sz="1400" dirty="0"/>
              <a:t>school</a:t>
            </a:r>
          </a:p>
          <a:p>
            <a:pPr marL="168275" indent="-168275" algn="just"/>
            <a:r>
              <a:rPr lang="en-US" sz="1400" dirty="0" smtClean="0"/>
              <a:t>•	Improve </a:t>
            </a:r>
            <a:r>
              <a:rPr lang="en-US" sz="1400" dirty="0"/>
              <a:t>math, reading, </a:t>
            </a:r>
            <a:r>
              <a:rPr lang="en-US" sz="1400" dirty="0" smtClean="0"/>
              <a:t>science, and </a:t>
            </a:r>
            <a:r>
              <a:rPr lang="en-US" sz="1400" dirty="0"/>
              <a:t>social studies skills</a:t>
            </a:r>
          </a:p>
          <a:p>
            <a:pPr marL="168275" indent="-168275" algn="just"/>
            <a:r>
              <a:rPr lang="en-US" sz="1400" dirty="0" smtClean="0"/>
              <a:t>•	Develop </a:t>
            </a:r>
            <a:r>
              <a:rPr lang="en-US" sz="1400" dirty="0"/>
              <a:t>better social skills </a:t>
            </a:r>
            <a:r>
              <a:rPr lang="en-US" sz="1400" dirty="0" smtClean="0"/>
              <a:t>and learn </a:t>
            </a:r>
            <a:r>
              <a:rPr lang="en-US" sz="1400" dirty="0"/>
              <a:t>to handle conflicts</a:t>
            </a:r>
          </a:p>
          <a:p>
            <a:pPr marL="168275" indent="-168275" algn="just"/>
            <a:r>
              <a:rPr lang="en-US" sz="1400" dirty="0" smtClean="0"/>
              <a:t>•	Build </a:t>
            </a:r>
            <a:r>
              <a:rPr lang="en-US" sz="1400" dirty="0"/>
              <a:t>self-esteem </a:t>
            </a:r>
            <a:r>
              <a:rPr lang="en-US" sz="1400" dirty="0" smtClean="0"/>
              <a:t>and confidence </a:t>
            </a:r>
            <a:r>
              <a:rPr lang="en-US" sz="1400" dirty="0"/>
              <a:t>in academic abilities</a:t>
            </a:r>
          </a:p>
          <a:p>
            <a:pPr marL="168275" indent="-168275" algn="just"/>
            <a:r>
              <a:rPr lang="en-US" sz="1400" dirty="0" smtClean="0"/>
              <a:t>•	Pass </a:t>
            </a:r>
            <a:r>
              <a:rPr lang="en-US" sz="1400" dirty="0"/>
              <a:t>core subjects</a:t>
            </a:r>
          </a:p>
          <a:p>
            <a:pPr marL="168275" indent="-168275" algn="just"/>
            <a:r>
              <a:rPr lang="en-US" sz="1400" dirty="0" smtClean="0"/>
              <a:t>•	Complete </a:t>
            </a:r>
            <a:r>
              <a:rPr lang="en-US" sz="1400" dirty="0"/>
              <a:t>high school</a:t>
            </a:r>
          </a:p>
          <a:p>
            <a:pPr marL="168275" indent="-168275" algn="just"/>
            <a:r>
              <a:rPr lang="en-US" sz="1400" dirty="0" smtClean="0"/>
              <a:t>•	Be </a:t>
            </a:r>
            <a:r>
              <a:rPr lang="en-US" sz="1400" dirty="0"/>
              <a:t>prepared for </a:t>
            </a:r>
            <a:r>
              <a:rPr lang="en-US" sz="1400" dirty="0" smtClean="0"/>
              <a:t>college and </a:t>
            </a:r>
            <a:r>
              <a:rPr lang="en-US" sz="1400" dirty="0"/>
              <a:t>the workforce</a:t>
            </a:r>
          </a:p>
          <a:p>
            <a:pPr marL="168275" indent="-168275" algn="just"/>
            <a:r>
              <a:rPr lang="en-US" sz="1400" dirty="0" smtClean="0"/>
              <a:t>•	Have </a:t>
            </a:r>
            <a:r>
              <a:rPr lang="en-US" sz="1400" dirty="0"/>
              <a:t>higher </a:t>
            </a:r>
            <a:r>
              <a:rPr lang="en-US" sz="1400" dirty="0" smtClean="0"/>
              <a:t>aspirations for </a:t>
            </a:r>
            <a:r>
              <a:rPr lang="en-US" sz="1400" dirty="0"/>
              <a:t>the future</a:t>
            </a:r>
          </a:p>
        </p:txBody>
      </p:sp>
      <p:sp>
        <p:nvSpPr>
          <p:cNvPr id="15" name="Rectangle 14"/>
          <p:cNvSpPr/>
          <p:nvPr/>
        </p:nvSpPr>
        <p:spPr>
          <a:xfrm>
            <a:off x="6553200" y="4038600"/>
            <a:ext cx="2209800" cy="1015663"/>
          </a:xfrm>
          <a:prstGeom prst="rect">
            <a:avLst/>
          </a:prstGeom>
        </p:spPr>
        <p:txBody>
          <a:bodyPr wrap="square">
            <a:spAutoFit/>
          </a:bodyPr>
          <a:lstStyle/>
          <a:p>
            <a:pPr lvl="0"/>
            <a:r>
              <a:rPr lang="es-ES" sz="2000" b="1" dirty="0">
                <a:solidFill>
                  <a:schemeClr val="bg1"/>
                </a:solidFill>
              </a:rPr>
              <a:t>¿Cuáles son los beneficios de ACE?</a:t>
            </a:r>
          </a:p>
        </p:txBody>
      </p:sp>
      <p:sp>
        <p:nvSpPr>
          <p:cNvPr id="16" name="Rectangle 15"/>
          <p:cNvSpPr/>
          <p:nvPr/>
        </p:nvSpPr>
        <p:spPr>
          <a:xfrm>
            <a:off x="6750743" y="1346030"/>
            <a:ext cx="1961657" cy="1015663"/>
          </a:xfrm>
          <a:prstGeom prst="rect">
            <a:avLst/>
          </a:prstGeom>
        </p:spPr>
        <p:txBody>
          <a:bodyPr wrap="square">
            <a:spAutoFit/>
          </a:bodyPr>
          <a:lstStyle/>
          <a:p>
            <a:pPr lvl="0"/>
            <a:r>
              <a:rPr lang="en-US" sz="2000" b="1" dirty="0">
                <a:solidFill>
                  <a:schemeClr val="bg1"/>
                </a:solidFill>
              </a:rPr>
              <a:t>What are the Benefits of ACE?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7" name="Rectangle 16"/>
          <p:cNvSpPr/>
          <p:nvPr/>
        </p:nvSpPr>
        <p:spPr>
          <a:xfrm>
            <a:off x="3048000" y="3581420"/>
            <a:ext cx="5410200" cy="2631490"/>
          </a:xfrm>
          <a:prstGeom prst="rect">
            <a:avLst/>
          </a:prstGeom>
        </p:spPr>
        <p:txBody>
          <a:bodyPr wrap="square">
            <a:spAutoFit/>
          </a:bodyPr>
          <a:lstStyle/>
          <a:p>
            <a:pPr>
              <a:spcAft>
                <a:spcPts val="600"/>
              </a:spcAft>
            </a:pPr>
            <a:r>
              <a:rPr lang="es-ES" sz="1800" b="1" dirty="0"/>
              <a:t>Todos los programas de ACE </a:t>
            </a:r>
            <a:r>
              <a:rPr lang="es-ES" sz="1800" b="1" dirty="0" smtClean="0"/>
              <a:t>aspiran a </a:t>
            </a:r>
            <a:r>
              <a:rPr lang="en-US" sz="1800" b="1" dirty="0" err="1" smtClean="0"/>
              <a:t>Mejorar</a:t>
            </a:r>
            <a:r>
              <a:rPr lang="en-US" sz="1800" b="1" dirty="0" smtClean="0"/>
              <a:t>:</a:t>
            </a:r>
          </a:p>
          <a:p>
            <a:pPr>
              <a:spcAft>
                <a:spcPts val="600"/>
              </a:spcAft>
            </a:pPr>
            <a:endParaRPr lang="en-US" sz="1000" dirty="0"/>
          </a:p>
          <a:p>
            <a:pPr marL="746125" algn="l">
              <a:spcAft>
                <a:spcPts val="600"/>
              </a:spcAft>
            </a:pPr>
            <a:r>
              <a:rPr lang="en-US" sz="1600" dirty="0"/>
              <a:t>• </a:t>
            </a:r>
            <a:r>
              <a:rPr lang="en-US" sz="1600" dirty="0" err="1" smtClean="0"/>
              <a:t>Aprovechamiento</a:t>
            </a:r>
            <a:r>
              <a:rPr lang="en-US" sz="1600" dirty="0" smtClean="0"/>
              <a:t> </a:t>
            </a:r>
            <a:r>
              <a:rPr lang="en-US" sz="1600" dirty="0" err="1" smtClean="0"/>
              <a:t>Académico</a:t>
            </a:r>
            <a:endParaRPr lang="en-US" sz="1600" dirty="0"/>
          </a:p>
          <a:p>
            <a:pPr marL="746125" algn="l">
              <a:spcAft>
                <a:spcPts val="600"/>
              </a:spcAft>
            </a:pPr>
            <a:r>
              <a:rPr lang="en-US" sz="1600" dirty="0"/>
              <a:t>• </a:t>
            </a:r>
            <a:r>
              <a:rPr lang="en-US" sz="1600" dirty="0" err="1"/>
              <a:t>Asistencia</a:t>
            </a:r>
            <a:endParaRPr lang="en-US" sz="1600" dirty="0"/>
          </a:p>
          <a:p>
            <a:pPr marL="746125" algn="l">
              <a:spcAft>
                <a:spcPts val="600"/>
              </a:spcAft>
            </a:pPr>
            <a:r>
              <a:rPr lang="en-US" sz="1600" dirty="0"/>
              <a:t>• </a:t>
            </a:r>
            <a:r>
              <a:rPr lang="en-US" sz="1600" dirty="0" err="1"/>
              <a:t>Comportamiento</a:t>
            </a:r>
            <a:endParaRPr lang="en-US" sz="1600" dirty="0"/>
          </a:p>
          <a:p>
            <a:pPr marL="746125" algn="l">
              <a:spcAft>
                <a:spcPts val="600"/>
              </a:spcAft>
            </a:pPr>
            <a:r>
              <a:rPr lang="en-US" sz="1600" dirty="0"/>
              <a:t>• </a:t>
            </a:r>
            <a:r>
              <a:rPr lang="en-US" sz="1600" dirty="0" err="1"/>
              <a:t>P</a:t>
            </a:r>
            <a:r>
              <a:rPr lang="en-US" sz="1600" dirty="0" err="1" smtClean="0"/>
              <a:t>orcentajes</a:t>
            </a:r>
            <a:r>
              <a:rPr lang="en-US" sz="1600" dirty="0" smtClean="0"/>
              <a:t> </a:t>
            </a:r>
            <a:r>
              <a:rPr lang="en-US" sz="1600" dirty="0"/>
              <a:t>de </a:t>
            </a:r>
            <a:r>
              <a:rPr lang="en-US" sz="1600" dirty="0" err="1"/>
              <a:t>promoción</a:t>
            </a:r>
            <a:endParaRPr lang="en-US" sz="1600" dirty="0"/>
          </a:p>
          <a:p>
            <a:pPr marL="746125" algn="l">
              <a:spcAft>
                <a:spcPts val="600"/>
              </a:spcAft>
            </a:pPr>
            <a:r>
              <a:rPr lang="en-US" sz="1600" dirty="0"/>
              <a:t>• </a:t>
            </a:r>
            <a:r>
              <a:rPr lang="en-US" sz="1600" dirty="0" err="1"/>
              <a:t>P</a:t>
            </a:r>
            <a:r>
              <a:rPr lang="en-US" sz="1600" dirty="0" err="1" smtClean="0"/>
              <a:t>orcentajes</a:t>
            </a:r>
            <a:r>
              <a:rPr lang="en-US" sz="1600" dirty="0" smtClean="0"/>
              <a:t> de </a:t>
            </a:r>
            <a:r>
              <a:rPr lang="en-US" sz="1600" dirty="0" err="1" smtClean="0"/>
              <a:t>graduación</a:t>
            </a:r>
            <a:endParaRPr lang="en-US" sz="1600" dirty="0"/>
          </a:p>
          <a:p>
            <a:pPr marL="746125" algn="l">
              <a:spcAft>
                <a:spcPts val="600"/>
              </a:spcAft>
            </a:pPr>
            <a:r>
              <a:rPr lang="en-US" sz="1600" dirty="0"/>
              <a:t>• </a:t>
            </a:r>
            <a:r>
              <a:rPr lang="en-US" sz="1600" dirty="0" err="1"/>
              <a:t>Preparacion</a:t>
            </a:r>
            <a:r>
              <a:rPr lang="en-US" sz="1600" dirty="0"/>
              <a:t> </a:t>
            </a:r>
            <a:r>
              <a:rPr lang="en-US" sz="1600" dirty="0" err="1" smtClean="0"/>
              <a:t>para</a:t>
            </a:r>
            <a:r>
              <a:rPr lang="en-US" sz="1600" dirty="0" smtClean="0"/>
              <a:t> </a:t>
            </a:r>
            <a:r>
              <a:rPr lang="en-US" sz="1600" dirty="0" err="1" smtClean="0"/>
              <a:t>universidades</a:t>
            </a:r>
            <a:r>
              <a:rPr lang="en-US" sz="1600" dirty="0" smtClean="0"/>
              <a:t> y </a:t>
            </a:r>
            <a:r>
              <a:rPr lang="en-US" sz="1600" dirty="0" err="1" smtClean="0"/>
              <a:t>carreras</a:t>
            </a:r>
            <a:r>
              <a:rPr lang="en-US" sz="1600" dirty="0"/>
              <a:t>.</a:t>
            </a:r>
          </a:p>
        </p:txBody>
      </p:sp>
      <p:sp>
        <p:nvSpPr>
          <p:cNvPr id="18" name="Rectangle 17"/>
          <p:cNvSpPr/>
          <p:nvPr/>
        </p:nvSpPr>
        <p:spPr>
          <a:xfrm>
            <a:off x="685800" y="685800"/>
            <a:ext cx="4267200" cy="2631490"/>
          </a:xfrm>
          <a:prstGeom prst="rect">
            <a:avLst/>
          </a:prstGeom>
        </p:spPr>
        <p:txBody>
          <a:bodyPr wrap="square">
            <a:spAutoFit/>
          </a:bodyPr>
          <a:lstStyle/>
          <a:p>
            <a:pPr>
              <a:spcAft>
                <a:spcPts val="600"/>
              </a:spcAft>
            </a:pPr>
            <a:r>
              <a:rPr lang="en-US" sz="1800" b="1" dirty="0"/>
              <a:t>All ACE </a:t>
            </a:r>
            <a:r>
              <a:rPr lang="en-US" sz="1800" b="1" dirty="0" smtClean="0"/>
              <a:t>programs </a:t>
            </a:r>
            <a:r>
              <a:rPr lang="en-US" sz="1800" b="1" dirty="0"/>
              <a:t>s</a:t>
            </a:r>
            <a:r>
              <a:rPr lang="en-US" sz="1800" b="1" dirty="0" smtClean="0"/>
              <a:t>trive </a:t>
            </a:r>
            <a:r>
              <a:rPr lang="en-US" sz="1800" b="1" dirty="0"/>
              <a:t>to i</a:t>
            </a:r>
            <a:r>
              <a:rPr lang="en-US" sz="1800" b="1" dirty="0" smtClean="0"/>
              <a:t>mprove</a:t>
            </a:r>
          </a:p>
          <a:p>
            <a:pPr>
              <a:spcAft>
                <a:spcPts val="600"/>
              </a:spcAft>
            </a:pPr>
            <a:endParaRPr lang="en-US" sz="1000" dirty="0"/>
          </a:p>
          <a:p>
            <a:pPr marL="685800" algn="l">
              <a:spcAft>
                <a:spcPts val="600"/>
              </a:spcAft>
            </a:pPr>
            <a:r>
              <a:rPr lang="en-US" sz="1600" dirty="0"/>
              <a:t>• Academics</a:t>
            </a:r>
          </a:p>
          <a:p>
            <a:pPr marL="685800" algn="l">
              <a:spcAft>
                <a:spcPts val="600"/>
              </a:spcAft>
            </a:pPr>
            <a:r>
              <a:rPr lang="en-US" sz="1600" dirty="0"/>
              <a:t>• Attendance</a:t>
            </a:r>
          </a:p>
          <a:p>
            <a:pPr marL="685800" algn="l">
              <a:spcAft>
                <a:spcPts val="600"/>
              </a:spcAft>
            </a:pPr>
            <a:r>
              <a:rPr lang="en-US" sz="1600" dirty="0"/>
              <a:t>• Behavior</a:t>
            </a:r>
          </a:p>
          <a:p>
            <a:pPr marL="685800" algn="l">
              <a:spcAft>
                <a:spcPts val="600"/>
              </a:spcAft>
            </a:pPr>
            <a:r>
              <a:rPr lang="en-US" sz="1600" dirty="0"/>
              <a:t>• Promotion rates</a:t>
            </a:r>
          </a:p>
          <a:p>
            <a:pPr marL="685800" algn="l">
              <a:spcAft>
                <a:spcPts val="600"/>
              </a:spcAft>
            </a:pPr>
            <a:r>
              <a:rPr lang="en-US" sz="1600" dirty="0"/>
              <a:t>• Graduation rates</a:t>
            </a:r>
          </a:p>
          <a:p>
            <a:pPr marL="685800" algn="l">
              <a:spcAft>
                <a:spcPts val="600"/>
              </a:spcAft>
            </a:pPr>
            <a:r>
              <a:rPr lang="en-US" sz="1600" dirty="0"/>
              <a:t>• College and </a:t>
            </a:r>
            <a:r>
              <a:rPr lang="en-US" sz="1600" dirty="0" smtClean="0"/>
              <a:t>career readiness</a:t>
            </a:r>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8" name="Rectangle 7"/>
          <p:cNvSpPr/>
          <p:nvPr/>
        </p:nvSpPr>
        <p:spPr>
          <a:xfrm>
            <a:off x="685800" y="1185951"/>
            <a:ext cx="2514600" cy="1815882"/>
          </a:xfrm>
          <a:prstGeom prst="rect">
            <a:avLst/>
          </a:prstGeom>
        </p:spPr>
        <p:txBody>
          <a:bodyPr wrap="square">
            <a:spAutoFit/>
          </a:bodyPr>
          <a:lstStyle/>
          <a:p>
            <a:pPr algn="l"/>
            <a:r>
              <a:rPr lang="en-US" sz="1400" dirty="0" smtClean="0"/>
              <a:t>For </a:t>
            </a:r>
            <a:r>
              <a:rPr lang="en-US" sz="1400" dirty="0"/>
              <a:t>Students and </a:t>
            </a:r>
            <a:r>
              <a:rPr lang="en-US" sz="1400" dirty="0" smtClean="0"/>
              <a:t>Siblings</a:t>
            </a:r>
          </a:p>
          <a:p>
            <a:pPr algn="l"/>
            <a:endParaRPr lang="en-US" sz="1400" dirty="0"/>
          </a:p>
          <a:p>
            <a:pPr marL="168275" indent="-168275" algn="l"/>
            <a:r>
              <a:rPr lang="en-US" sz="1400" dirty="0" smtClean="0"/>
              <a:t>•	Academic </a:t>
            </a:r>
            <a:r>
              <a:rPr lang="en-US" sz="1400" dirty="0"/>
              <a:t>support</a:t>
            </a:r>
          </a:p>
          <a:p>
            <a:pPr marL="168275" indent="-168275" algn="l"/>
            <a:r>
              <a:rPr lang="en-US" sz="1400" dirty="0" smtClean="0"/>
              <a:t>•	Science </a:t>
            </a:r>
            <a:r>
              <a:rPr lang="en-US" sz="1400" dirty="0"/>
              <a:t>and technology education</a:t>
            </a:r>
          </a:p>
          <a:p>
            <a:pPr marL="168275" indent="-168275" algn="l"/>
            <a:r>
              <a:rPr lang="en-US" sz="1400" dirty="0" smtClean="0"/>
              <a:t>•	Enrichment </a:t>
            </a:r>
            <a:r>
              <a:rPr lang="en-US" sz="1400" dirty="0"/>
              <a:t>programs</a:t>
            </a:r>
          </a:p>
          <a:p>
            <a:pPr marL="168275" indent="-168275" algn="l"/>
            <a:r>
              <a:rPr lang="en-US" sz="1400" dirty="0" smtClean="0"/>
              <a:t>•	Character </a:t>
            </a:r>
            <a:r>
              <a:rPr lang="en-US" sz="1400" dirty="0"/>
              <a:t>education</a:t>
            </a:r>
          </a:p>
          <a:p>
            <a:pPr marL="168275" indent="-168275" algn="l"/>
            <a:r>
              <a:rPr lang="en-US" sz="1400" dirty="0" smtClean="0"/>
              <a:t>•	Community service</a:t>
            </a:r>
            <a:endParaRPr lang="en-US" sz="1400" dirty="0"/>
          </a:p>
        </p:txBody>
      </p:sp>
      <p:sp>
        <p:nvSpPr>
          <p:cNvPr id="12" name="Rectangle 11"/>
          <p:cNvSpPr/>
          <p:nvPr/>
        </p:nvSpPr>
        <p:spPr>
          <a:xfrm>
            <a:off x="6400800" y="2536953"/>
            <a:ext cx="2168236" cy="507831"/>
          </a:xfrm>
          <a:prstGeom prst="rect">
            <a:avLst/>
          </a:prstGeom>
        </p:spPr>
        <p:txBody>
          <a:bodyPr wrap="square">
            <a:spAutoFit/>
          </a:bodyPr>
          <a:lstStyle/>
          <a:p>
            <a:pPr algn="just"/>
            <a:r>
              <a:rPr lang="en-US" sz="900" dirty="0" smtClean="0"/>
              <a:t>Activities and programs are customized by each center and may vary accordingly.</a:t>
            </a:r>
            <a:endParaRPr lang="en-US" sz="900" dirty="0"/>
          </a:p>
        </p:txBody>
      </p:sp>
      <p:sp>
        <p:nvSpPr>
          <p:cNvPr id="22" name="Rectangle 21"/>
          <p:cNvSpPr/>
          <p:nvPr/>
        </p:nvSpPr>
        <p:spPr>
          <a:xfrm>
            <a:off x="3581400" y="1185951"/>
            <a:ext cx="2667000" cy="1815882"/>
          </a:xfrm>
          <a:prstGeom prst="rect">
            <a:avLst/>
          </a:prstGeom>
        </p:spPr>
        <p:txBody>
          <a:bodyPr wrap="square">
            <a:spAutoFit/>
          </a:bodyPr>
          <a:lstStyle/>
          <a:p>
            <a:pPr algn="l"/>
            <a:r>
              <a:rPr lang="en-US" sz="1400" dirty="0" smtClean="0"/>
              <a:t>For Parents</a:t>
            </a:r>
          </a:p>
          <a:p>
            <a:pPr algn="l"/>
            <a:endParaRPr lang="en-US" sz="1400" dirty="0" smtClean="0"/>
          </a:p>
          <a:p>
            <a:pPr marL="168275" indent="-168275" algn="l"/>
            <a:r>
              <a:rPr lang="en-US" sz="1400" dirty="0" smtClean="0"/>
              <a:t>•	English language classes</a:t>
            </a:r>
          </a:p>
          <a:p>
            <a:pPr marL="168275" indent="-168275" algn="l"/>
            <a:r>
              <a:rPr lang="en-US" sz="1400" dirty="0" smtClean="0"/>
              <a:t>•	Health and fitness</a:t>
            </a:r>
          </a:p>
          <a:p>
            <a:pPr marL="168275" indent="-168275" algn="l"/>
            <a:r>
              <a:rPr lang="en-US" sz="1400" dirty="0" smtClean="0"/>
              <a:t>•	Computer literacy</a:t>
            </a:r>
          </a:p>
          <a:p>
            <a:pPr marL="168275" indent="-168275" algn="l"/>
            <a:r>
              <a:rPr lang="en-US" sz="1400" dirty="0" smtClean="0"/>
              <a:t>•	Resume assistance</a:t>
            </a:r>
          </a:p>
          <a:p>
            <a:pPr marL="168275" indent="-168275" algn="l"/>
            <a:r>
              <a:rPr lang="en-US" sz="1400" dirty="0" smtClean="0"/>
              <a:t>•	Time management training</a:t>
            </a:r>
          </a:p>
          <a:p>
            <a:pPr marL="168275" indent="-168275" algn="l"/>
            <a:r>
              <a:rPr lang="en-US" sz="1400" dirty="0" smtClean="0"/>
              <a:t>•	Parenting seminars/classes</a:t>
            </a:r>
            <a:endParaRPr lang="en-US" sz="1400" dirty="0"/>
          </a:p>
        </p:txBody>
      </p:sp>
      <p:sp>
        <p:nvSpPr>
          <p:cNvPr id="24" name="Rectangle 23"/>
          <p:cNvSpPr/>
          <p:nvPr/>
        </p:nvSpPr>
        <p:spPr>
          <a:xfrm>
            <a:off x="609600" y="728751"/>
            <a:ext cx="7467600" cy="338554"/>
          </a:xfrm>
          <a:prstGeom prst="rect">
            <a:avLst/>
          </a:prstGeom>
        </p:spPr>
        <p:txBody>
          <a:bodyPr wrap="square">
            <a:spAutoFit/>
          </a:bodyPr>
          <a:lstStyle/>
          <a:p>
            <a:pPr algn="l"/>
            <a:r>
              <a:rPr lang="en-US" sz="1600" b="1" dirty="0" smtClean="0"/>
              <a:t>ACE offers services to families of students who participate in the program.</a:t>
            </a:r>
            <a:endParaRPr lang="en-US" sz="1600" b="1"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
        <p:nvSpPr>
          <p:cNvPr id="14" name="Rectangle 13"/>
          <p:cNvSpPr/>
          <p:nvPr/>
        </p:nvSpPr>
        <p:spPr>
          <a:xfrm>
            <a:off x="685800" y="3899118"/>
            <a:ext cx="3200400" cy="1815882"/>
          </a:xfrm>
          <a:prstGeom prst="rect">
            <a:avLst/>
          </a:prstGeom>
        </p:spPr>
        <p:txBody>
          <a:bodyPr wrap="square">
            <a:spAutoFit/>
          </a:bodyPr>
          <a:lstStyle/>
          <a:p>
            <a:pPr algn="l"/>
            <a:r>
              <a:rPr lang="es-ES" sz="1400" dirty="0" smtClean="0"/>
              <a:t>Para </a:t>
            </a:r>
            <a:r>
              <a:rPr lang="es-ES" sz="1400" dirty="0"/>
              <a:t>los estudiantes y sus hermanos y hermanas</a:t>
            </a:r>
            <a:r>
              <a:rPr lang="es-ES" sz="1400" dirty="0" smtClean="0"/>
              <a:t>:</a:t>
            </a:r>
          </a:p>
          <a:p>
            <a:pPr algn="l"/>
            <a:endParaRPr lang="es-ES" sz="1400" dirty="0"/>
          </a:p>
          <a:p>
            <a:pPr marL="168275" indent="-168275" algn="l"/>
            <a:r>
              <a:rPr lang="en-US" sz="1400" dirty="0" smtClean="0"/>
              <a:t>•	</a:t>
            </a:r>
            <a:r>
              <a:rPr lang="en-US" sz="1400" dirty="0" err="1" smtClean="0"/>
              <a:t>Apoyo</a:t>
            </a:r>
            <a:r>
              <a:rPr lang="en-US" sz="1400" dirty="0" smtClean="0"/>
              <a:t> </a:t>
            </a:r>
            <a:r>
              <a:rPr lang="en-US" sz="1400" dirty="0" err="1"/>
              <a:t>académico</a:t>
            </a:r>
            <a:endParaRPr lang="en-US" sz="1400" dirty="0"/>
          </a:p>
          <a:p>
            <a:pPr marL="168275" indent="-168275" algn="l"/>
            <a:r>
              <a:rPr lang="es-ES" sz="1400" dirty="0" smtClean="0"/>
              <a:t>•	Educación </a:t>
            </a:r>
            <a:r>
              <a:rPr lang="es-ES" sz="1400" dirty="0"/>
              <a:t>en ciencia y tecnología</a:t>
            </a:r>
          </a:p>
          <a:p>
            <a:pPr marL="168275" indent="-168275" algn="l"/>
            <a:r>
              <a:rPr lang="en-US" sz="1400" dirty="0" smtClean="0"/>
              <a:t>•	Los </a:t>
            </a:r>
            <a:r>
              <a:rPr lang="en-US" sz="1400" dirty="0" err="1"/>
              <a:t>programas</a:t>
            </a:r>
            <a:r>
              <a:rPr lang="en-US" sz="1400" dirty="0"/>
              <a:t> de </a:t>
            </a:r>
            <a:r>
              <a:rPr lang="en-US" sz="1400" dirty="0" err="1"/>
              <a:t>enriquecimiento</a:t>
            </a:r>
            <a:endParaRPr lang="en-US" sz="1400" dirty="0"/>
          </a:p>
          <a:p>
            <a:pPr marL="168275" indent="-168275" algn="l"/>
            <a:r>
              <a:rPr lang="en-US" sz="1400" dirty="0" smtClean="0"/>
              <a:t>•	La </a:t>
            </a:r>
            <a:r>
              <a:rPr lang="en-US" sz="1400" dirty="0" err="1"/>
              <a:t>educación</a:t>
            </a:r>
            <a:r>
              <a:rPr lang="en-US" sz="1400" dirty="0"/>
              <a:t> del </a:t>
            </a:r>
            <a:r>
              <a:rPr lang="en-US" sz="1400" dirty="0" err="1"/>
              <a:t>carácter</a:t>
            </a:r>
            <a:endParaRPr lang="en-US" sz="1400" dirty="0"/>
          </a:p>
          <a:p>
            <a:pPr marL="168275" indent="-168275" algn="l"/>
            <a:r>
              <a:rPr lang="en-US" sz="1400" dirty="0" smtClean="0"/>
              <a:t>•	El </a:t>
            </a:r>
            <a:r>
              <a:rPr lang="en-US" sz="1400" dirty="0" err="1"/>
              <a:t>servicio</a:t>
            </a:r>
            <a:r>
              <a:rPr lang="en-US" sz="1400" dirty="0"/>
              <a:t> </a:t>
            </a:r>
            <a:r>
              <a:rPr lang="en-US" sz="1400" dirty="0" err="1" smtClean="0"/>
              <a:t>comunitario</a:t>
            </a:r>
            <a:endParaRPr lang="en-US" sz="1400" dirty="0" smtClean="0"/>
          </a:p>
        </p:txBody>
      </p:sp>
      <p:sp>
        <p:nvSpPr>
          <p:cNvPr id="15" name="Rectangle 14"/>
          <p:cNvSpPr/>
          <p:nvPr/>
        </p:nvSpPr>
        <p:spPr>
          <a:xfrm>
            <a:off x="6019800" y="5740569"/>
            <a:ext cx="2486891" cy="507831"/>
          </a:xfrm>
          <a:prstGeom prst="rect">
            <a:avLst/>
          </a:prstGeom>
        </p:spPr>
        <p:txBody>
          <a:bodyPr wrap="square">
            <a:spAutoFit/>
          </a:bodyPr>
          <a:lstStyle/>
          <a:p>
            <a:pPr algn="just"/>
            <a:r>
              <a:rPr lang="es-ES" sz="900" dirty="0" smtClean="0"/>
              <a:t>Las actividades y los programas son personalizados por cada uno de los centros y en consecuencia </a:t>
            </a:r>
            <a:r>
              <a:rPr lang="en-US" sz="900" dirty="0" err="1" smtClean="0"/>
              <a:t>pueden</a:t>
            </a:r>
            <a:r>
              <a:rPr lang="en-US" sz="900" dirty="0" smtClean="0"/>
              <a:t> </a:t>
            </a:r>
            <a:r>
              <a:rPr lang="en-US" sz="900" dirty="0" err="1" smtClean="0"/>
              <a:t>variar</a:t>
            </a:r>
            <a:r>
              <a:rPr lang="en-US" sz="900" dirty="0" smtClean="0"/>
              <a:t>.</a:t>
            </a:r>
            <a:endParaRPr lang="en-US" sz="900" dirty="0"/>
          </a:p>
        </p:txBody>
      </p:sp>
      <p:sp>
        <p:nvSpPr>
          <p:cNvPr id="16" name="Rectangle 15"/>
          <p:cNvSpPr/>
          <p:nvPr/>
        </p:nvSpPr>
        <p:spPr>
          <a:xfrm>
            <a:off x="609600" y="3352800"/>
            <a:ext cx="7959436" cy="584775"/>
          </a:xfrm>
          <a:prstGeom prst="rect">
            <a:avLst/>
          </a:prstGeom>
        </p:spPr>
        <p:txBody>
          <a:bodyPr wrap="square">
            <a:spAutoFit/>
          </a:bodyPr>
          <a:lstStyle/>
          <a:p>
            <a:pPr algn="l"/>
            <a:r>
              <a:rPr lang="es-ES" sz="1600" b="1" dirty="0" smtClean="0"/>
              <a:t>ACE ofrece servicios a las familias de los estudiantes que participen en el programa.</a:t>
            </a:r>
            <a:endParaRPr lang="es-ES" sz="1600" b="1" dirty="0"/>
          </a:p>
        </p:txBody>
      </p:sp>
      <p:sp>
        <p:nvSpPr>
          <p:cNvPr id="18" name="Rectangle 17"/>
          <p:cNvSpPr/>
          <p:nvPr/>
        </p:nvSpPr>
        <p:spPr>
          <a:xfrm>
            <a:off x="4038600" y="3899118"/>
            <a:ext cx="4495800" cy="1815882"/>
          </a:xfrm>
          <a:prstGeom prst="rect">
            <a:avLst/>
          </a:prstGeom>
        </p:spPr>
        <p:txBody>
          <a:bodyPr wrap="square">
            <a:spAutoFit/>
          </a:bodyPr>
          <a:lstStyle/>
          <a:p>
            <a:pPr algn="l"/>
            <a:r>
              <a:rPr lang="es-ES" sz="1400" dirty="0" smtClean="0"/>
              <a:t>Para los padres de familia:</a:t>
            </a:r>
          </a:p>
          <a:p>
            <a:pPr algn="l"/>
            <a:endParaRPr lang="es-ES" sz="1400" dirty="0" smtClean="0"/>
          </a:p>
          <a:p>
            <a:pPr algn="l"/>
            <a:r>
              <a:rPr lang="en-US" sz="1400" dirty="0" smtClean="0"/>
              <a:t>• </a:t>
            </a:r>
            <a:r>
              <a:rPr lang="en-US" sz="1400" dirty="0" err="1" smtClean="0"/>
              <a:t>Clases</a:t>
            </a:r>
            <a:r>
              <a:rPr lang="en-US" sz="1400" dirty="0" smtClean="0"/>
              <a:t> de </a:t>
            </a:r>
            <a:r>
              <a:rPr lang="en-US" sz="1400" dirty="0" err="1" smtClean="0"/>
              <a:t>Inglés</a:t>
            </a:r>
            <a:endParaRPr lang="en-US" sz="1400" dirty="0" smtClean="0"/>
          </a:p>
          <a:p>
            <a:pPr algn="l"/>
            <a:r>
              <a:rPr lang="en-US" sz="1400" dirty="0" smtClean="0"/>
              <a:t>• </a:t>
            </a:r>
            <a:r>
              <a:rPr lang="en-US" sz="1400" dirty="0" err="1" smtClean="0"/>
              <a:t>Salud</a:t>
            </a:r>
            <a:r>
              <a:rPr lang="en-US" sz="1400" dirty="0" smtClean="0"/>
              <a:t> y </a:t>
            </a:r>
            <a:r>
              <a:rPr lang="en-US" sz="1400" dirty="0" err="1" smtClean="0"/>
              <a:t>educación</a:t>
            </a:r>
            <a:r>
              <a:rPr lang="en-US" sz="1400" dirty="0" smtClean="0"/>
              <a:t> </a:t>
            </a:r>
            <a:r>
              <a:rPr lang="en-US" sz="1400" dirty="0" err="1" smtClean="0"/>
              <a:t>fisica</a:t>
            </a:r>
            <a:endParaRPr lang="en-US" sz="1400" dirty="0" smtClean="0"/>
          </a:p>
          <a:p>
            <a:pPr algn="l"/>
            <a:r>
              <a:rPr lang="en-US" sz="1400" dirty="0" smtClean="0"/>
              <a:t>• </a:t>
            </a:r>
            <a:r>
              <a:rPr lang="en-US" sz="1400" dirty="0" err="1" smtClean="0"/>
              <a:t>Alfabetización</a:t>
            </a:r>
            <a:r>
              <a:rPr lang="en-US" sz="1400" dirty="0" smtClean="0"/>
              <a:t> </a:t>
            </a:r>
            <a:r>
              <a:rPr lang="en-US" sz="1400" dirty="0" err="1" smtClean="0"/>
              <a:t>informática</a:t>
            </a:r>
            <a:endParaRPr lang="en-US" sz="1400" dirty="0" smtClean="0"/>
          </a:p>
          <a:p>
            <a:pPr algn="l"/>
            <a:r>
              <a:rPr lang="es-ES" sz="1400" dirty="0" smtClean="0"/>
              <a:t>• Asistencia en la preparación de un </a:t>
            </a:r>
            <a:r>
              <a:rPr lang="en-US" sz="1400" dirty="0" smtClean="0"/>
              <a:t>curriculum vitae</a:t>
            </a:r>
          </a:p>
          <a:p>
            <a:pPr algn="l"/>
            <a:r>
              <a:rPr lang="es-ES" sz="1400" dirty="0" smtClean="0"/>
              <a:t>• Entrenamiento en el manejo del tiempo</a:t>
            </a:r>
          </a:p>
          <a:p>
            <a:pPr algn="l"/>
            <a:r>
              <a:rPr lang="es-ES" sz="1400" dirty="0" smtClean="0"/>
              <a:t>• Seminarios y clases para la educación </a:t>
            </a:r>
            <a:r>
              <a:rPr lang="en-US" sz="1400" dirty="0" smtClean="0"/>
              <a:t>de </a:t>
            </a:r>
            <a:r>
              <a:rPr lang="en-US" sz="1400" dirty="0" err="1" smtClean="0"/>
              <a:t>sus</a:t>
            </a:r>
            <a:r>
              <a:rPr lang="en-US" sz="1400" dirty="0" smtClean="0"/>
              <a:t> </a:t>
            </a:r>
            <a:r>
              <a:rPr lang="en-US" sz="1400" dirty="0" err="1" smtClean="0"/>
              <a:t>hijos</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774918"/>
            <a:ext cx="7848600" cy="338554"/>
          </a:xfrm>
          <a:prstGeom prst="rect">
            <a:avLst/>
          </a:prstGeom>
        </p:spPr>
        <p:txBody>
          <a:bodyPr wrap="square">
            <a:spAutoFit/>
          </a:bodyPr>
          <a:lstStyle/>
          <a:p>
            <a:pPr algn="l"/>
            <a:r>
              <a:rPr lang="en-US" sz="1600" b="1" dirty="0"/>
              <a:t>How can you belong to the program?</a:t>
            </a:r>
            <a:endParaRPr lang="es-ES" sz="1600" b="1" dirty="0"/>
          </a:p>
        </p:txBody>
      </p:sp>
      <p:sp>
        <p:nvSpPr>
          <p:cNvPr id="14" name="Rectangle 13"/>
          <p:cNvSpPr/>
          <p:nvPr/>
        </p:nvSpPr>
        <p:spPr>
          <a:xfrm>
            <a:off x="685800" y="1757839"/>
            <a:ext cx="7696200" cy="3323987"/>
          </a:xfrm>
          <a:prstGeom prst="rect">
            <a:avLst/>
          </a:prstGeom>
        </p:spPr>
        <p:txBody>
          <a:bodyPr wrap="square">
            <a:spAutoFit/>
          </a:bodyPr>
          <a:lstStyle/>
          <a:p>
            <a:pPr algn="just">
              <a:tabLst>
                <a:tab pos="342900" algn="l"/>
              </a:tabLst>
            </a:pPr>
            <a:r>
              <a:rPr lang="en-US" sz="1400" dirty="0" smtClean="0"/>
              <a:t>The </a:t>
            </a:r>
            <a:r>
              <a:rPr lang="en-US" sz="1400" dirty="0"/>
              <a:t>program is open to all students in the School District of Palestine, however the primary objective of this program are students who have more problems with their academic achievement in math, science, social studies, reading problems (ELA) and </a:t>
            </a:r>
            <a:r>
              <a:rPr lang="en-US" sz="1400" dirty="0" smtClean="0"/>
              <a:t>with the </a:t>
            </a:r>
            <a:r>
              <a:rPr lang="en-US" sz="1400" dirty="0"/>
              <a:t>understanding of the English language (ESL), behavioral problems and low income, so to belong to the program there are two </a:t>
            </a:r>
            <a:r>
              <a:rPr lang="en-US" sz="1400" dirty="0" smtClean="0"/>
              <a:t>types:</a:t>
            </a:r>
          </a:p>
          <a:p>
            <a:pPr algn="just">
              <a:tabLst>
                <a:tab pos="342900" algn="l"/>
              </a:tabLst>
            </a:pPr>
            <a:endParaRPr lang="en-US" sz="1400" dirty="0" smtClean="0"/>
          </a:p>
          <a:p>
            <a:pPr algn="just">
              <a:tabLst>
                <a:tab pos="342900" algn="l"/>
              </a:tabLst>
            </a:pPr>
            <a:r>
              <a:rPr lang="en-US" sz="1400" dirty="0" smtClean="0"/>
              <a:t>Specific </a:t>
            </a:r>
            <a:r>
              <a:rPr lang="en-US" sz="1400" dirty="0"/>
              <a:t>invitation to your school: You will get an invitation to join the program along with the respective permit, to all parents of eligible students in each school.</a:t>
            </a:r>
            <a:endParaRPr lang="en-US" sz="1400" dirty="0" smtClean="0"/>
          </a:p>
          <a:p>
            <a:pPr algn="just">
              <a:tabLst>
                <a:tab pos="342900" algn="l"/>
              </a:tabLst>
            </a:pPr>
            <a:endParaRPr lang="en-US" sz="1400" dirty="0"/>
          </a:p>
          <a:p>
            <a:pPr algn="just">
              <a:tabLst>
                <a:tab pos="342900" algn="l"/>
              </a:tabLst>
            </a:pPr>
            <a:r>
              <a:rPr lang="en-US" sz="1400" dirty="0" smtClean="0"/>
              <a:t>Request </a:t>
            </a:r>
            <a:r>
              <a:rPr lang="en-US" sz="1400" dirty="0"/>
              <a:t>to integrate the program: In each school campus or will be invited to join the program which should pick up an application and permission from parents. These formats can apply with the Coordinated Program Site and return them duly completed and signed by parents and students applicants.</a:t>
            </a:r>
            <a:endParaRPr lang="en-US" sz="1400" dirty="0" smtClean="0"/>
          </a:p>
          <a:p>
            <a:pPr algn="just">
              <a:tabLst>
                <a:tab pos="342900" algn="l"/>
              </a:tabLst>
            </a:pPr>
            <a:endParaRPr lang="en-US" sz="1400" dirty="0" smtClean="0"/>
          </a:p>
          <a:p>
            <a:pPr algn="just">
              <a:tabLst>
                <a:tab pos="342900" algn="l"/>
              </a:tabLst>
            </a:pPr>
            <a:r>
              <a:rPr lang="en-US" sz="1400" dirty="0" smtClean="0"/>
              <a:t>The </a:t>
            </a:r>
            <a:r>
              <a:rPr lang="en-US" sz="1400" dirty="0"/>
              <a:t>program is completely free for both the students and parents and their siblings</a:t>
            </a:r>
            <a:endParaRPr lang="en-US" sz="1400"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extLst>
      <p:ext uri="{BB962C8B-B14F-4D97-AF65-F5344CB8AC3E}">
        <p14:creationId xmlns:p14="http://schemas.microsoft.com/office/powerpoint/2010/main" val="3225922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774918"/>
            <a:ext cx="7848600" cy="338554"/>
          </a:xfrm>
          <a:prstGeom prst="rect">
            <a:avLst/>
          </a:prstGeom>
        </p:spPr>
        <p:txBody>
          <a:bodyPr wrap="square">
            <a:spAutoFit/>
          </a:bodyPr>
          <a:lstStyle/>
          <a:p>
            <a:pPr algn="l"/>
            <a:r>
              <a:rPr lang="es-ES" sz="1600" b="1" dirty="0"/>
              <a:t>¿Cómo puedes pertenecer al programa?</a:t>
            </a:r>
          </a:p>
        </p:txBody>
      </p:sp>
      <p:sp>
        <p:nvSpPr>
          <p:cNvPr id="14" name="Rectangle 13"/>
          <p:cNvSpPr/>
          <p:nvPr/>
        </p:nvSpPr>
        <p:spPr>
          <a:xfrm>
            <a:off x="685800" y="1524000"/>
            <a:ext cx="7696200" cy="4401205"/>
          </a:xfrm>
          <a:prstGeom prst="rect">
            <a:avLst/>
          </a:prstGeom>
        </p:spPr>
        <p:txBody>
          <a:bodyPr wrap="square">
            <a:spAutoFit/>
          </a:bodyPr>
          <a:lstStyle/>
          <a:p>
            <a:pPr algn="just"/>
            <a:r>
              <a:rPr lang="en-US" sz="1400" dirty="0" smtClean="0"/>
              <a:t>El </a:t>
            </a:r>
            <a:r>
              <a:rPr lang="en-US" sz="1400" dirty="0" err="1" smtClean="0"/>
              <a:t>programa</a:t>
            </a:r>
            <a:r>
              <a:rPr lang="en-US" sz="1400" dirty="0" smtClean="0"/>
              <a:t> </a:t>
            </a:r>
            <a:r>
              <a:rPr lang="en-US" sz="1400" dirty="0" err="1" smtClean="0"/>
              <a:t>está</a:t>
            </a:r>
            <a:r>
              <a:rPr lang="en-US" sz="1400" dirty="0" smtClean="0"/>
              <a:t> </a:t>
            </a:r>
            <a:r>
              <a:rPr lang="en-US" sz="1400" dirty="0" err="1" smtClean="0"/>
              <a:t>abierto</a:t>
            </a:r>
            <a:r>
              <a:rPr lang="en-US" sz="1400" dirty="0" smtClean="0"/>
              <a:t> </a:t>
            </a:r>
            <a:r>
              <a:rPr lang="en-US" sz="1400" dirty="0" err="1" smtClean="0"/>
              <a:t>para</a:t>
            </a:r>
            <a:r>
              <a:rPr lang="en-US" sz="1400" dirty="0" smtClean="0"/>
              <a:t> </a:t>
            </a:r>
            <a:r>
              <a:rPr lang="en-US" sz="1400" dirty="0" err="1" smtClean="0"/>
              <a:t>todos</a:t>
            </a:r>
            <a:r>
              <a:rPr lang="en-US" sz="1400" dirty="0" smtClean="0"/>
              <a:t> los </a:t>
            </a:r>
            <a:r>
              <a:rPr lang="en-US" sz="1400" dirty="0" err="1" smtClean="0"/>
              <a:t>estudiantes</a:t>
            </a:r>
            <a:r>
              <a:rPr lang="en-US" sz="1400" dirty="0" smtClean="0"/>
              <a:t> del Distrito Escolar de Palestine, sin embargo el </a:t>
            </a:r>
            <a:r>
              <a:rPr lang="en-US" sz="1400" dirty="0" err="1" smtClean="0"/>
              <a:t>objetivo</a:t>
            </a:r>
            <a:r>
              <a:rPr lang="en-US" sz="1400" dirty="0" smtClean="0"/>
              <a:t> primordial de </a:t>
            </a:r>
            <a:r>
              <a:rPr lang="en-US" sz="1400" dirty="0" err="1" smtClean="0"/>
              <a:t>este</a:t>
            </a:r>
            <a:r>
              <a:rPr lang="en-US" sz="1400" dirty="0" smtClean="0"/>
              <a:t> </a:t>
            </a:r>
            <a:r>
              <a:rPr lang="en-US" sz="1400" dirty="0" err="1" smtClean="0"/>
              <a:t>programa</a:t>
            </a:r>
            <a:r>
              <a:rPr lang="en-US" sz="1400" dirty="0" smtClean="0"/>
              <a:t> son los </a:t>
            </a:r>
            <a:r>
              <a:rPr lang="en-US" sz="1400" dirty="0" err="1" smtClean="0"/>
              <a:t>estudiantes</a:t>
            </a:r>
            <a:r>
              <a:rPr lang="en-US" sz="1400" dirty="0" smtClean="0"/>
              <a:t> </a:t>
            </a:r>
            <a:r>
              <a:rPr lang="en-US" sz="1400" dirty="0" err="1" smtClean="0"/>
              <a:t>que</a:t>
            </a:r>
            <a:r>
              <a:rPr lang="en-US" sz="1400" dirty="0" smtClean="0"/>
              <a:t> </a:t>
            </a:r>
            <a:r>
              <a:rPr lang="en-US" sz="1400" dirty="0" err="1" smtClean="0"/>
              <a:t>tienen</a:t>
            </a:r>
            <a:r>
              <a:rPr lang="en-US" sz="1400" dirty="0" smtClean="0"/>
              <a:t> </a:t>
            </a:r>
            <a:r>
              <a:rPr lang="en-US" sz="1400" dirty="0" err="1" smtClean="0"/>
              <a:t>más</a:t>
            </a:r>
            <a:r>
              <a:rPr lang="en-US" sz="1400" dirty="0" smtClean="0"/>
              <a:t> </a:t>
            </a:r>
            <a:r>
              <a:rPr lang="en-US" sz="1400" dirty="0" err="1" smtClean="0"/>
              <a:t>problemas</a:t>
            </a:r>
            <a:r>
              <a:rPr lang="en-US" sz="1400" dirty="0" smtClean="0"/>
              <a:t> con </a:t>
            </a:r>
            <a:r>
              <a:rPr lang="en-US" sz="1400" dirty="0" err="1" smtClean="0"/>
              <a:t>su</a:t>
            </a:r>
            <a:r>
              <a:rPr lang="en-US" sz="1400" dirty="0" smtClean="0"/>
              <a:t> </a:t>
            </a:r>
            <a:r>
              <a:rPr lang="en-US" sz="1400" dirty="0" err="1" smtClean="0"/>
              <a:t>aprovechamiento</a:t>
            </a:r>
            <a:r>
              <a:rPr lang="en-US" sz="1400" dirty="0" smtClean="0"/>
              <a:t> </a:t>
            </a:r>
            <a:r>
              <a:rPr lang="en-US" sz="1400" dirty="0" err="1" smtClean="0"/>
              <a:t>académico</a:t>
            </a:r>
            <a:r>
              <a:rPr lang="en-US" sz="1400" dirty="0" smtClean="0"/>
              <a:t> en </a:t>
            </a:r>
            <a:r>
              <a:rPr lang="en-US" sz="1400" dirty="0" err="1" smtClean="0"/>
              <a:t>las</a:t>
            </a:r>
            <a:r>
              <a:rPr lang="en-US" sz="1400" dirty="0" smtClean="0"/>
              <a:t> </a:t>
            </a:r>
            <a:r>
              <a:rPr lang="en-US" sz="1400" dirty="0" err="1" smtClean="0"/>
              <a:t>clases</a:t>
            </a:r>
            <a:r>
              <a:rPr lang="en-US" sz="1400" dirty="0" smtClean="0"/>
              <a:t> de </a:t>
            </a:r>
            <a:r>
              <a:rPr lang="en-US" sz="1400" dirty="0" err="1" smtClean="0"/>
              <a:t>matemáticas</a:t>
            </a:r>
            <a:r>
              <a:rPr lang="en-US" sz="1400" dirty="0" smtClean="0"/>
              <a:t>, </a:t>
            </a:r>
            <a:r>
              <a:rPr lang="en-US" sz="1400" dirty="0" err="1" smtClean="0"/>
              <a:t>ciencias</a:t>
            </a:r>
            <a:r>
              <a:rPr lang="en-US" sz="1400" dirty="0" smtClean="0"/>
              <a:t>, </a:t>
            </a:r>
            <a:r>
              <a:rPr lang="en-US" sz="1400" dirty="0" err="1" smtClean="0"/>
              <a:t>estudios</a:t>
            </a:r>
            <a:r>
              <a:rPr lang="en-US" sz="1400" dirty="0" smtClean="0"/>
              <a:t> </a:t>
            </a:r>
            <a:r>
              <a:rPr lang="en-US" sz="1400" dirty="0" err="1" smtClean="0"/>
              <a:t>sociales</a:t>
            </a:r>
            <a:r>
              <a:rPr lang="en-US" sz="1400" dirty="0" smtClean="0"/>
              <a:t>, </a:t>
            </a:r>
            <a:r>
              <a:rPr lang="en-US" sz="1400" dirty="0" err="1" smtClean="0"/>
              <a:t>problemas</a:t>
            </a:r>
            <a:r>
              <a:rPr lang="en-US" sz="1400" dirty="0" smtClean="0"/>
              <a:t> de </a:t>
            </a:r>
            <a:r>
              <a:rPr lang="en-US" sz="1400" dirty="0" err="1" smtClean="0"/>
              <a:t>lectura</a:t>
            </a:r>
            <a:r>
              <a:rPr lang="en-US" sz="1400" dirty="0" smtClean="0"/>
              <a:t> (ELA) y con el </a:t>
            </a:r>
            <a:r>
              <a:rPr lang="en-US" sz="1400" dirty="0" err="1" smtClean="0"/>
              <a:t>entendimiento</a:t>
            </a:r>
            <a:r>
              <a:rPr lang="en-US" sz="1400" dirty="0" smtClean="0"/>
              <a:t> del </a:t>
            </a:r>
            <a:r>
              <a:rPr lang="en-US" sz="1400" dirty="0" err="1" smtClean="0"/>
              <a:t>idioma</a:t>
            </a:r>
            <a:r>
              <a:rPr lang="en-US" sz="1400" dirty="0" smtClean="0"/>
              <a:t> </a:t>
            </a:r>
            <a:r>
              <a:rPr lang="en-US" sz="1400" dirty="0" err="1" smtClean="0"/>
              <a:t>inglés</a:t>
            </a:r>
            <a:r>
              <a:rPr lang="en-US" sz="1400" dirty="0" smtClean="0"/>
              <a:t> (ESL), </a:t>
            </a:r>
            <a:r>
              <a:rPr lang="en-US" sz="1400" dirty="0" err="1" smtClean="0"/>
              <a:t>problemas</a:t>
            </a:r>
            <a:r>
              <a:rPr lang="en-US" sz="1400" dirty="0" smtClean="0"/>
              <a:t> de </a:t>
            </a:r>
            <a:r>
              <a:rPr lang="en-US" sz="1400" dirty="0" err="1" smtClean="0"/>
              <a:t>comportamiento</a:t>
            </a:r>
            <a:r>
              <a:rPr lang="en-US" sz="1400" dirty="0"/>
              <a:t> </a:t>
            </a:r>
            <a:r>
              <a:rPr lang="en-US" sz="1400" dirty="0" smtClean="0"/>
              <a:t>y de </a:t>
            </a:r>
            <a:r>
              <a:rPr lang="en-US" sz="1400" dirty="0" err="1" smtClean="0"/>
              <a:t>bajos</a:t>
            </a:r>
            <a:r>
              <a:rPr lang="en-US" sz="1400" dirty="0" smtClean="0"/>
              <a:t> </a:t>
            </a:r>
            <a:r>
              <a:rPr lang="en-US" sz="1400" dirty="0" err="1" smtClean="0"/>
              <a:t>recursos</a:t>
            </a:r>
            <a:r>
              <a:rPr lang="en-US" sz="1400" dirty="0" smtClean="0"/>
              <a:t> </a:t>
            </a:r>
            <a:r>
              <a:rPr lang="en-US" sz="1400" dirty="0" err="1" smtClean="0"/>
              <a:t>económicos</a:t>
            </a:r>
            <a:r>
              <a:rPr lang="en-US" sz="1400" dirty="0" smtClean="0"/>
              <a:t>, </a:t>
            </a:r>
            <a:r>
              <a:rPr lang="en-US" sz="1400" dirty="0" err="1" smtClean="0"/>
              <a:t>por</a:t>
            </a:r>
            <a:r>
              <a:rPr lang="en-US" sz="1400" dirty="0" smtClean="0"/>
              <a:t> lo </a:t>
            </a:r>
            <a:r>
              <a:rPr lang="en-US" sz="1400" dirty="0" err="1" smtClean="0"/>
              <a:t>que</a:t>
            </a:r>
            <a:r>
              <a:rPr lang="en-US" sz="1400" dirty="0" smtClean="0"/>
              <a:t> </a:t>
            </a:r>
            <a:r>
              <a:rPr lang="en-US" sz="1400" dirty="0" err="1" smtClean="0"/>
              <a:t>para</a:t>
            </a:r>
            <a:r>
              <a:rPr lang="en-US" sz="1400" dirty="0" smtClean="0"/>
              <a:t> </a:t>
            </a:r>
            <a:r>
              <a:rPr lang="en-US" sz="1400" dirty="0" err="1" smtClean="0"/>
              <a:t>pertenencer</a:t>
            </a:r>
            <a:r>
              <a:rPr lang="en-US" sz="1400" dirty="0" smtClean="0"/>
              <a:t> al </a:t>
            </a:r>
            <a:r>
              <a:rPr lang="en-US" sz="1400" dirty="0" err="1" smtClean="0"/>
              <a:t>programa</a:t>
            </a:r>
            <a:r>
              <a:rPr lang="en-US" sz="1400" dirty="0" smtClean="0"/>
              <a:t> </a:t>
            </a:r>
            <a:r>
              <a:rPr lang="en-US" sz="1400" dirty="0" err="1" smtClean="0"/>
              <a:t>existen</a:t>
            </a:r>
            <a:r>
              <a:rPr lang="en-US" sz="1400" dirty="0" smtClean="0"/>
              <a:t> dos </a:t>
            </a:r>
            <a:r>
              <a:rPr lang="en-US" sz="1400" dirty="0" err="1" smtClean="0"/>
              <a:t>modalidades</a:t>
            </a:r>
            <a:r>
              <a:rPr lang="en-US" sz="1400" dirty="0" smtClean="0"/>
              <a:t>:</a:t>
            </a:r>
          </a:p>
          <a:p>
            <a:pPr algn="just"/>
            <a:endParaRPr lang="en-US" sz="1400" dirty="0"/>
          </a:p>
          <a:p>
            <a:pPr algn="just"/>
            <a:endParaRPr lang="en-US" sz="1400" dirty="0" smtClean="0"/>
          </a:p>
          <a:p>
            <a:pPr marL="342900" indent="-342900" algn="just">
              <a:buFont typeface="+mj-lt"/>
              <a:buAutoNum type="arabicPeriod"/>
            </a:pPr>
            <a:r>
              <a:rPr lang="en-US" sz="1400" dirty="0" err="1" smtClean="0"/>
              <a:t>Invitación</a:t>
            </a:r>
            <a:r>
              <a:rPr lang="en-US" sz="1400" dirty="0" smtClean="0"/>
              <a:t> </a:t>
            </a:r>
            <a:r>
              <a:rPr lang="en-US" sz="1400" dirty="0" err="1" smtClean="0"/>
              <a:t>expresa</a:t>
            </a:r>
            <a:r>
              <a:rPr lang="en-US" sz="1400" dirty="0" smtClean="0"/>
              <a:t> de </a:t>
            </a:r>
            <a:r>
              <a:rPr lang="en-US" sz="1400" dirty="0" err="1" smtClean="0"/>
              <a:t>tu</a:t>
            </a:r>
            <a:r>
              <a:rPr lang="en-US" sz="1400" dirty="0" smtClean="0"/>
              <a:t> </a:t>
            </a:r>
            <a:r>
              <a:rPr lang="en-US" sz="1400" dirty="0" err="1" smtClean="0"/>
              <a:t>escuela</a:t>
            </a:r>
            <a:r>
              <a:rPr lang="en-US" sz="1400" dirty="0" smtClean="0"/>
              <a:t>: Se le </a:t>
            </a:r>
            <a:r>
              <a:rPr lang="en-US" sz="1400" dirty="0" err="1" smtClean="0"/>
              <a:t>hará</a:t>
            </a:r>
            <a:r>
              <a:rPr lang="en-US" sz="1400" dirty="0" smtClean="0"/>
              <a:t> </a:t>
            </a:r>
            <a:r>
              <a:rPr lang="en-US" sz="1400" dirty="0" err="1" smtClean="0"/>
              <a:t>llegar</a:t>
            </a:r>
            <a:r>
              <a:rPr lang="en-US" sz="1400" dirty="0" smtClean="0"/>
              <a:t> </a:t>
            </a:r>
            <a:r>
              <a:rPr lang="en-US" sz="1400" dirty="0" err="1" smtClean="0"/>
              <a:t>una</a:t>
            </a:r>
            <a:r>
              <a:rPr lang="en-US" sz="1400" dirty="0" smtClean="0"/>
              <a:t> </a:t>
            </a:r>
            <a:r>
              <a:rPr lang="en-US" sz="1400" dirty="0" err="1" smtClean="0"/>
              <a:t>invitación</a:t>
            </a:r>
            <a:r>
              <a:rPr lang="en-US" sz="1400" dirty="0" smtClean="0"/>
              <a:t> </a:t>
            </a:r>
            <a:r>
              <a:rPr lang="en-US" sz="1400" dirty="0" err="1" smtClean="0"/>
              <a:t>para</a:t>
            </a:r>
            <a:r>
              <a:rPr lang="en-US" sz="1400" dirty="0" smtClean="0"/>
              <a:t> </a:t>
            </a:r>
            <a:r>
              <a:rPr lang="en-US" sz="1400" dirty="0" err="1" smtClean="0"/>
              <a:t>integrarse</a:t>
            </a:r>
            <a:r>
              <a:rPr lang="en-US" sz="1400" dirty="0" smtClean="0"/>
              <a:t> al </a:t>
            </a:r>
            <a:r>
              <a:rPr lang="en-US" sz="1400" dirty="0" err="1" smtClean="0"/>
              <a:t>programa</a:t>
            </a:r>
            <a:r>
              <a:rPr lang="en-US" sz="1400" dirty="0" smtClean="0"/>
              <a:t>  </a:t>
            </a:r>
            <a:r>
              <a:rPr lang="en-US" sz="1400" dirty="0" err="1" smtClean="0"/>
              <a:t>junto</a:t>
            </a:r>
            <a:r>
              <a:rPr lang="en-US" sz="1400" dirty="0" smtClean="0"/>
              <a:t> con el </a:t>
            </a:r>
            <a:r>
              <a:rPr lang="en-US" sz="1400" dirty="0" err="1" smtClean="0"/>
              <a:t>permiso</a:t>
            </a:r>
            <a:r>
              <a:rPr lang="en-US" sz="1400" dirty="0" smtClean="0"/>
              <a:t> </a:t>
            </a:r>
            <a:r>
              <a:rPr lang="en-US" sz="1400" dirty="0" err="1" smtClean="0"/>
              <a:t>respectivo</a:t>
            </a:r>
            <a:r>
              <a:rPr lang="en-US" sz="1400" dirty="0" smtClean="0"/>
              <a:t>, a </a:t>
            </a:r>
            <a:r>
              <a:rPr lang="en-US" sz="1400" dirty="0" err="1" smtClean="0"/>
              <a:t>todos</a:t>
            </a:r>
            <a:r>
              <a:rPr lang="en-US" sz="1400" dirty="0" smtClean="0"/>
              <a:t> padres de </a:t>
            </a:r>
            <a:r>
              <a:rPr lang="en-US" sz="1400" dirty="0" err="1" smtClean="0"/>
              <a:t>familia</a:t>
            </a:r>
            <a:r>
              <a:rPr lang="en-US" sz="1400" dirty="0" smtClean="0"/>
              <a:t> de los </a:t>
            </a:r>
            <a:r>
              <a:rPr lang="en-US" sz="1400" dirty="0" err="1" smtClean="0"/>
              <a:t>estudiantes</a:t>
            </a:r>
            <a:r>
              <a:rPr lang="en-US" sz="1400" dirty="0" smtClean="0"/>
              <a:t> </a:t>
            </a:r>
            <a:r>
              <a:rPr lang="en-US" sz="1400" dirty="0" err="1" smtClean="0"/>
              <a:t>elegibles</a:t>
            </a:r>
            <a:r>
              <a:rPr lang="en-US" sz="1400" dirty="0" smtClean="0"/>
              <a:t> en </a:t>
            </a:r>
            <a:r>
              <a:rPr lang="en-US" sz="1400" dirty="0" err="1" smtClean="0"/>
              <a:t>cada</a:t>
            </a:r>
            <a:r>
              <a:rPr lang="en-US" sz="1400" dirty="0" smtClean="0"/>
              <a:t> </a:t>
            </a:r>
            <a:r>
              <a:rPr lang="en-US" sz="1400" dirty="0" err="1" smtClean="0"/>
              <a:t>escuela</a:t>
            </a:r>
            <a:r>
              <a:rPr lang="en-US" sz="1400" dirty="0" smtClean="0"/>
              <a:t>.</a:t>
            </a:r>
            <a:endParaRPr lang="en-US" sz="1400" dirty="0"/>
          </a:p>
          <a:p>
            <a:pPr marL="342900" indent="-342900" algn="just">
              <a:buFont typeface="+mj-lt"/>
              <a:buAutoNum type="arabicPeriod"/>
            </a:pPr>
            <a:endParaRPr lang="en-US" sz="1400" dirty="0" smtClean="0"/>
          </a:p>
          <a:p>
            <a:pPr marL="342900" indent="-342900" algn="just">
              <a:buFont typeface="+mj-lt"/>
              <a:buAutoNum type="arabicPeriod"/>
            </a:pPr>
            <a:r>
              <a:rPr lang="en-US" sz="1400" dirty="0" err="1" smtClean="0"/>
              <a:t>Solicitud</a:t>
            </a:r>
            <a:r>
              <a:rPr lang="en-US" sz="1400" dirty="0" smtClean="0"/>
              <a:t> </a:t>
            </a:r>
            <a:r>
              <a:rPr lang="en-US" sz="1400" dirty="0" err="1" smtClean="0"/>
              <a:t>para</a:t>
            </a:r>
            <a:r>
              <a:rPr lang="en-US" sz="1400" dirty="0" smtClean="0"/>
              <a:t> </a:t>
            </a:r>
            <a:r>
              <a:rPr lang="en-US" sz="1400" dirty="0" err="1" smtClean="0"/>
              <a:t>integrarte</a:t>
            </a:r>
            <a:r>
              <a:rPr lang="en-US" sz="1400" dirty="0" smtClean="0"/>
              <a:t> al </a:t>
            </a:r>
            <a:r>
              <a:rPr lang="en-US" sz="1400" dirty="0" err="1" smtClean="0"/>
              <a:t>programa</a:t>
            </a:r>
            <a:r>
              <a:rPr lang="en-US" sz="1400" dirty="0" smtClean="0"/>
              <a:t>: En </a:t>
            </a:r>
            <a:r>
              <a:rPr lang="en-US" sz="1400" dirty="0" err="1" smtClean="0"/>
              <a:t>cada</a:t>
            </a:r>
            <a:r>
              <a:rPr lang="en-US" sz="1400" dirty="0" smtClean="0"/>
              <a:t> campus o </a:t>
            </a:r>
            <a:r>
              <a:rPr lang="en-US" sz="1400" dirty="0" err="1" smtClean="0"/>
              <a:t>escuela</a:t>
            </a:r>
            <a:r>
              <a:rPr lang="en-US" sz="1400" dirty="0" smtClean="0"/>
              <a:t> se les </a:t>
            </a:r>
            <a:r>
              <a:rPr lang="en-US" sz="1400" dirty="0" err="1" smtClean="0"/>
              <a:t>invitará</a:t>
            </a:r>
            <a:r>
              <a:rPr lang="en-US" sz="1400" dirty="0" smtClean="0"/>
              <a:t> a </a:t>
            </a:r>
            <a:r>
              <a:rPr lang="en-US" sz="1400" dirty="0" err="1" smtClean="0"/>
              <a:t>integrarse</a:t>
            </a:r>
            <a:r>
              <a:rPr lang="en-US" sz="1400" dirty="0" smtClean="0"/>
              <a:t> </a:t>
            </a:r>
            <a:r>
              <a:rPr lang="en-US" sz="1400" dirty="0" err="1" smtClean="0"/>
              <a:t>programa</a:t>
            </a:r>
            <a:r>
              <a:rPr lang="en-US" sz="1400" dirty="0" smtClean="0"/>
              <a:t> </a:t>
            </a:r>
            <a:r>
              <a:rPr lang="en-US" sz="1400" dirty="0" err="1" smtClean="0"/>
              <a:t>para</a:t>
            </a:r>
            <a:r>
              <a:rPr lang="en-US" sz="1400" dirty="0" smtClean="0"/>
              <a:t> lo </a:t>
            </a:r>
            <a:r>
              <a:rPr lang="en-US" sz="1400" dirty="0" err="1" smtClean="0"/>
              <a:t>cual</a:t>
            </a:r>
            <a:r>
              <a:rPr lang="en-US" sz="1400" dirty="0" smtClean="0"/>
              <a:t> </a:t>
            </a:r>
            <a:r>
              <a:rPr lang="en-US" sz="1400" dirty="0" err="1" smtClean="0"/>
              <a:t>deberán</a:t>
            </a:r>
            <a:r>
              <a:rPr lang="en-US" sz="1400" dirty="0" smtClean="0"/>
              <a:t> </a:t>
            </a:r>
            <a:r>
              <a:rPr lang="en-US" sz="1400" dirty="0" err="1" smtClean="0"/>
              <a:t>recoger</a:t>
            </a:r>
            <a:r>
              <a:rPr lang="en-US" sz="1400" dirty="0" smtClean="0"/>
              <a:t> </a:t>
            </a:r>
            <a:r>
              <a:rPr lang="en-US" sz="1400" dirty="0" err="1" smtClean="0"/>
              <a:t>una</a:t>
            </a:r>
            <a:r>
              <a:rPr lang="en-US" sz="1400" dirty="0" smtClean="0"/>
              <a:t> </a:t>
            </a:r>
            <a:r>
              <a:rPr lang="en-US" sz="1400" dirty="0" err="1" smtClean="0"/>
              <a:t>solicitud</a:t>
            </a:r>
            <a:r>
              <a:rPr lang="en-US" sz="1400" dirty="0" smtClean="0"/>
              <a:t> y el </a:t>
            </a:r>
            <a:r>
              <a:rPr lang="en-US" sz="1400" dirty="0" err="1" smtClean="0"/>
              <a:t>permiso</a:t>
            </a:r>
            <a:r>
              <a:rPr lang="en-US" sz="1400" dirty="0" smtClean="0"/>
              <a:t> de parte de los padres de </a:t>
            </a:r>
            <a:r>
              <a:rPr lang="en-US" sz="1400" dirty="0" err="1" smtClean="0"/>
              <a:t>familia</a:t>
            </a:r>
            <a:r>
              <a:rPr lang="en-US" sz="1400" dirty="0" smtClean="0"/>
              <a:t>. </a:t>
            </a:r>
            <a:r>
              <a:rPr lang="en-US" sz="1400" dirty="0" err="1" smtClean="0"/>
              <a:t>Estos</a:t>
            </a:r>
            <a:r>
              <a:rPr lang="en-US" sz="1400" dirty="0" smtClean="0"/>
              <a:t> </a:t>
            </a:r>
            <a:r>
              <a:rPr lang="en-US" sz="1400" dirty="0" err="1" smtClean="0"/>
              <a:t>formatos</a:t>
            </a:r>
            <a:r>
              <a:rPr lang="en-US" sz="1400" dirty="0" smtClean="0"/>
              <a:t> los </a:t>
            </a:r>
            <a:r>
              <a:rPr lang="en-US" sz="1400" dirty="0" err="1" smtClean="0"/>
              <a:t>pueden</a:t>
            </a:r>
            <a:r>
              <a:rPr lang="en-US" sz="1400" dirty="0" smtClean="0"/>
              <a:t> </a:t>
            </a:r>
            <a:r>
              <a:rPr lang="en-US" sz="1400" dirty="0" err="1" smtClean="0"/>
              <a:t>solicitar</a:t>
            </a:r>
            <a:r>
              <a:rPr lang="en-US" sz="1400" dirty="0" smtClean="0"/>
              <a:t> con </a:t>
            </a:r>
            <a:r>
              <a:rPr lang="en-US" sz="1400" dirty="0" err="1" smtClean="0"/>
              <a:t>su</a:t>
            </a:r>
            <a:r>
              <a:rPr lang="en-US" sz="1400" dirty="0" smtClean="0"/>
              <a:t> </a:t>
            </a:r>
            <a:r>
              <a:rPr lang="en-US" sz="1400" dirty="0" err="1" smtClean="0"/>
              <a:t>Coordinados</a:t>
            </a:r>
            <a:r>
              <a:rPr lang="en-US" sz="1400" dirty="0" smtClean="0"/>
              <a:t> del </a:t>
            </a:r>
            <a:r>
              <a:rPr lang="en-US" sz="1400" dirty="0" err="1" smtClean="0"/>
              <a:t>Sitio</a:t>
            </a:r>
            <a:r>
              <a:rPr lang="en-US" sz="1400" dirty="0" smtClean="0"/>
              <a:t> del </a:t>
            </a:r>
            <a:r>
              <a:rPr lang="en-US" sz="1400" dirty="0" err="1" smtClean="0"/>
              <a:t>programa</a:t>
            </a:r>
            <a:r>
              <a:rPr lang="en-US" sz="1400" dirty="0" smtClean="0"/>
              <a:t> y </a:t>
            </a:r>
            <a:r>
              <a:rPr lang="en-US" sz="1400" dirty="0" err="1" smtClean="0"/>
              <a:t>regresarlos</a:t>
            </a:r>
            <a:r>
              <a:rPr lang="en-US" sz="1400" dirty="0" smtClean="0"/>
              <a:t> </a:t>
            </a:r>
            <a:r>
              <a:rPr lang="en-US" sz="1400" dirty="0" err="1" smtClean="0"/>
              <a:t>debidamente</a:t>
            </a:r>
            <a:r>
              <a:rPr lang="en-US" sz="1400" dirty="0" smtClean="0"/>
              <a:t> </a:t>
            </a:r>
            <a:r>
              <a:rPr lang="en-US" sz="1400" dirty="0" err="1" smtClean="0"/>
              <a:t>llenados</a:t>
            </a:r>
            <a:r>
              <a:rPr lang="en-US" sz="1400" dirty="0" smtClean="0"/>
              <a:t> y </a:t>
            </a:r>
            <a:r>
              <a:rPr lang="en-US" sz="1400" dirty="0" err="1" smtClean="0"/>
              <a:t>firmados</a:t>
            </a:r>
            <a:r>
              <a:rPr lang="en-US" sz="1400" dirty="0" smtClean="0"/>
              <a:t> </a:t>
            </a:r>
            <a:r>
              <a:rPr lang="en-US" sz="1400" dirty="0" err="1" smtClean="0"/>
              <a:t>por</a:t>
            </a:r>
            <a:r>
              <a:rPr lang="en-US" sz="1400" dirty="0" smtClean="0"/>
              <a:t> parte de los padres de </a:t>
            </a:r>
            <a:r>
              <a:rPr lang="en-US" sz="1400" dirty="0" err="1" smtClean="0"/>
              <a:t>familia</a:t>
            </a:r>
            <a:r>
              <a:rPr lang="en-US" sz="1400" dirty="0" smtClean="0"/>
              <a:t> y los </a:t>
            </a:r>
            <a:r>
              <a:rPr lang="en-US" sz="1400" dirty="0" err="1" smtClean="0"/>
              <a:t>estudiantes</a:t>
            </a:r>
            <a:r>
              <a:rPr lang="en-US" sz="1400" dirty="0" smtClean="0"/>
              <a:t> </a:t>
            </a:r>
            <a:r>
              <a:rPr lang="en-US" sz="1400" dirty="0" err="1" smtClean="0"/>
              <a:t>solicitantes</a:t>
            </a:r>
            <a:r>
              <a:rPr lang="en-US" sz="1400" dirty="0" smtClean="0"/>
              <a:t>.</a:t>
            </a:r>
          </a:p>
          <a:p>
            <a:pPr marL="342900" indent="-342900" algn="just">
              <a:buFont typeface="+mj-lt"/>
              <a:buAutoNum type="arabicPeriod"/>
            </a:pPr>
            <a:endParaRPr lang="en-US" sz="1400" dirty="0"/>
          </a:p>
          <a:p>
            <a:pPr algn="just"/>
            <a:r>
              <a:rPr lang="en-US" sz="1400" dirty="0" smtClean="0"/>
              <a:t>El </a:t>
            </a:r>
            <a:r>
              <a:rPr lang="en-US" sz="1400" dirty="0" err="1" smtClean="0"/>
              <a:t>programa</a:t>
            </a:r>
            <a:r>
              <a:rPr lang="en-US" sz="1400" dirty="0" smtClean="0"/>
              <a:t> </a:t>
            </a:r>
            <a:r>
              <a:rPr lang="en-US" sz="1400" dirty="0" err="1" smtClean="0"/>
              <a:t>es</a:t>
            </a:r>
            <a:r>
              <a:rPr lang="en-US" sz="1400" dirty="0" smtClean="0"/>
              <a:t> </a:t>
            </a:r>
            <a:r>
              <a:rPr lang="en-US" sz="1400" dirty="0" err="1" smtClean="0"/>
              <a:t>completamente</a:t>
            </a:r>
            <a:r>
              <a:rPr lang="en-US" sz="1400" dirty="0" smtClean="0"/>
              <a:t> </a:t>
            </a:r>
            <a:r>
              <a:rPr lang="en-US" sz="1400" dirty="0" err="1" smtClean="0"/>
              <a:t>gratuito</a:t>
            </a:r>
            <a:r>
              <a:rPr lang="en-US" sz="1400" dirty="0" smtClean="0"/>
              <a:t> </a:t>
            </a:r>
            <a:r>
              <a:rPr lang="en-US" sz="1400" dirty="0" err="1" smtClean="0"/>
              <a:t>tanto</a:t>
            </a:r>
            <a:r>
              <a:rPr lang="en-US" sz="1400" dirty="0" smtClean="0"/>
              <a:t> </a:t>
            </a:r>
            <a:r>
              <a:rPr lang="en-US" sz="1400" dirty="0" err="1" smtClean="0"/>
              <a:t>para</a:t>
            </a:r>
            <a:r>
              <a:rPr lang="en-US" sz="1400" dirty="0" smtClean="0"/>
              <a:t> lo </a:t>
            </a:r>
            <a:r>
              <a:rPr lang="en-US" sz="1400" dirty="0" err="1" smtClean="0"/>
              <a:t>estudiantes</a:t>
            </a:r>
            <a:r>
              <a:rPr lang="en-US" sz="1400" dirty="0" smtClean="0"/>
              <a:t> </a:t>
            </a:r>
            <a:r>
              <a:rPr lang="en-US" sz="1400" dirty="0" err="1" smtClean="0"/>
              <a:t>como</a:t>
            </a:r>
            <a:r>
              <a:rPr lang="en-US" sz="1400" dirty="0" smtClean="0"/>
              <a:t> </a:t>
            </a:r>
            <a:r>
              <a:rPr lang="en-US" sz="1400" dirty="0" err="1" smtClean="0"/>
              <a:t>para</a:t>
            </a:r>
            <a:r>
              <a:rPr lang="en-US" sz="1400" dirty="0" smtClean="0"/>
              <a:t> los padres de </a:t>
            </a:r>
            <a:r>
              <a:rPr lang="en-US" sz="1400" dirty="0" err="1" smtClean="0"/>
              <a:t>familia</a:t>
            </a:r>
            <a:r>
              <a:rPr lang="en-US" sz="1400" dirty="0" smtClean="0"/>
              <a:t> y </a:t>
            </a:r>
            <a:r>
              <a:rPr lang="en-US" sz="1400" dirty="0" err="1" smtClean="0"/>
              <a:t>sus</a:t>
            </a:r>
            <a:r>
              <a:rPr lang="en-US" sz="1400" dirty="0" smtClean="0"/>
              <a:t> </a:t>
            </a:r>
            <a:r>
              <a:rPr lang="en-US" sz="1400" dirty="0" err="1" smtClean="0"/>
              <a:t>hermanos</a:t>
            </a:r>
            <a:r>
              <a:rPr lang="en-US" sz="1400" dirty="0" smtClean="0"/>
              <a:t> y </a:t>
            </a:r>
            <a:r>
              <a:rPr lang="en-US" sz="1400" dirty="0" err="1" smtClean="0"/>
              <a:t>hermanas</a:t>
            </a:r>
            <a:r>
              <a:rPr lang="en-US" sz="1400" dirty="0" smtClean="0"/>
              <a:t>.</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Edgy_Smudge_PowerPoint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 name="Rectangle 12"/>
          <p:cNvSpPr/>
          <p:nvPr/>
        </p:nvSpPr>
        <p:spPr>
          <a:xfrm>
            <a:off x="609600" y="3743131"/>
            <a:ext cx="7848600" cy="338554"/>
          </a:xfrm>
          <a:prstGeom prst="rect">
            <a:avLst/>
          </a:prstGeom>
        </p:spPr>
        <p:txBody>
          <a:bodyPr wrap="square">
            <a:spAutoFit/>
          </a:bodyPr>
          <a:lstStyle/>
          <a:p>
            <a:pPr algn="l"/>
            <a:r>
              <a:rPr lang="es-ES" sz="1600" b="1" dirty="0" smtClean="0"/>
              <a:t>¿Qué compromisos se adquieren?</a:t>
            </a:r>
            <a:endParaRPr lang="es-ES" sz="1600" b="1" dirty="0"/>
          </a:p>
        </p:txBody>
      </p:sp>
      <p:sp>
        <p:nvSpPr>
          <p:cNvPr id="6" name="Rectangle 5"/>
          <p:cNvSpPr/>
          <p:nvPr/>
        </p:nvSpPr>
        <p:spPr>
          <a:xfrm>
            <a:off x="685800" y="4541862"/>
            <a:ext cx="7696200" cy="1169551"/>
          </a:xfrm>
          <a:prstGeom prst="rect">
            <a:avLst/>
          </a:prstGeom>
        </p:spPr>
        <p:txBody>
          <a:bodyPr wrap="square">
            <a:spAutoFit/>
          </a:bodyPr>
          <a:lstStyle/>
          <a:p>
            <a:pPr algn="just"/>
            <a:r>
              <a:rPr lang="en-US" sz="1400" b="1" dirty="0" err="1" smtClean="0"/>
              <a:t>Estudiantes</a:t>
            </a:r>
            <a:r>
              <a:rPr lang="en-US" sz="1400" b="1" dirty="0" smtClean="0"/>
              <a:t>:</a:t>
            </a:r>
          </a:p>
          <a:p>
            <a:pPr algn="just"/>
            <a:endParaRPr lang="en-US" sz="1400" dirty="0" smtClean="0"/>
          </a:p>
          <a:p>
            <a:pPr marL="171450" indent="-171450" algn="just">
              <a:buFont typeface="Arial" pitchFamily="34" charset="0"/>
              <a:buChar char="•"/>
            </a:pPr>
            <a:r>
              <a:rPr lang="en-US" sz="1400" dirty="0" smtClean="0"/>
              <a:t>Los </a:t>
            </a:r>
            <a:r>
              <a:rPr lang="en-US" sz="1400" dirty="0" err="1" smtClean="0"/>
              <a:t>estudiantes</a:t>
            </a:r>
            <a:r>
              <a:rPr lang="en-US" sz="1400" dirty="0" smtClean="0"/>
              <a:t> </a:t>
            </a:r>
            <a:r>
              <a:rPr lang="en-US" sz="1400" dirty="0" err="1" smtClean="0"/>
              <a:t>deben</a:t>
            </a:r>
            <a:r>
              <a:rPr lang="en-US" sz="1400" dirty="0" smtClean="0"/>
              <a:t> </a:t>
            </a:r>
            <a:r>
              <a:rPr lang="en-US" sz="1400" dirty="0" err="1" smtClean="0"/>
              <a:t>cumplir</a:t>
            </a:r>
            <a:r>
              <a:rPr lang="en-US" sz="1400" dirty="0" smtClean="0"/>
              <a:t> </a:t>
            </a:r>
            <a:r>
              <a:rPr lang="en-US" sz="1400" dirty="0" err="1" smtClean="0"/>
              <a:t>todos</a:t>
            </a:r>
            <a:r>
              <a:rPr lang="en-US" sz="1400" dirty="0" smtClean="0"/>
              <a:t> los </a:t>
            </a:r>
            <a:r>
              <a:rPr lang="en-US" sz="1400" dirty="0" err="1" smtClean="0"/>
              <a:t>reglamentos</a:t>
            </a:r>
            <a:r>
              <a:rPr lang="en-US" sz="1400" dirty="0" smtClean="0"/>
              <a:t> y </a:t>
            </a:r>
            <a:r>
              <a:rPr lang="en-US" sz="1400" dirty="0" err="1" smtClean="0"/>
              <a:t>lineamientos</a:t>
            </a:r>
            <a:r>
              <a:rPr lang="en-US" sz="1400" dirty="0" smtClean="0"/>
              <a:t> </a:t>
            </a:r>
            <a:r>
              <a:rPr lang="en-US" sz="1400" dirty="0" err="1" smtClean="0"/>
              <a:t>que</a:t>
            </a:r>
            <a:r>
              <a:rPr lang="en-US" sz="1400" dirty="0" smtClean="0"/>
              <a:t> </a:t>
            </a:r>
            <a:r>
              <a:rPr lang="en-US" sz="1400" dirty="0" err="1" smtClean="0"/>
              <a:t>rigen</a:t>
            </a:r>
            <a:r>
              <a:rPr lang="en-US" sz="1400" dirty="0" smtClean="0"/>
              <a:t> a </a:t>
            </a:r>
            <a:r>
              <a:rPr lang="en-US" sz="1400" dirty="0" err="1" smtClean="0"/>
              <a:t>las</a:t>
            </a:r>
            <a:r>
              <a:rPr lang="en-US" sz="1400" dirty="0" smtClean="0"/>
              <a:t> </a:t>
            </a:r>
            <a:r>
              <a:rPr lang="en-US" sz="1400" dirty="0" err="1" smtClean="0"/>
              <a:t>escuelas</a:t>
            </a:r>
            <a:r>
              <a:rPr lang="en-US" sz="1400" dirty="0" smtClean="0"/>
              <a:t> en </a:t>
            </a:r>
            <a:r>
              <a:rPr lang="en-US" sz="1400" dirty="0" err="1" smtClean="0"/>
              <a:t>sus</a:t>
            </a:r>
            <a:r>
              <a:rPr lang="en-US" sz="1400" dirty="0" smtClean="0"/>
              <a:t> </a:t>
            </a:r>
            <a:r>
              <a:rPr lang="en-US" sz="1400" dirty="0" err="1" smtClean="0"/>
              <a:t>horarios</a:t>
            </a:r>
            <a:r>
              <a:rPr lang="en-US" sz="1400" dirty="0" smtClean="0"/>
              <a:t> </a:t>
            </a:r>
            <a:r>
              <a:rPr lang="en-US" sz="1400" dirty="0" err="1" smtClean="0"/>
              <a:t>normales</a:t>
            </a:r>
            <a:r>
              <a:rPr lang="en-US" sz="1400" dirty="0" smtClean="0"/>
              <a:t>:  </a:t>
            </a:r>
            <a:r>
              <a:rPr lang="en-US" sz="1400" dirty="0" err="1" smtClean="0"/>
              <a:t>Asistencia</a:t>
            </a:r>
            <a:r>
              <a:rPr lang="en-US" sz="1400" dirty="0" smtClean="0"/>
              <a:t>, </a:t>
            </a:r>
            <a:r>
              <a:rPr lang="en-US" sz="1400" dirty="0" err="1" smtClean="0"/>
              <a:t>Disciplina</a:t>
            </a:r>
            <a:r>
              <a:rPr lang="en-US" sz="1400" dirty="0" smtClean="0"/>
              <a:t>, </a:t>
            </a:r>
            <a:r>
              <a:rPr lang="en-US" sz="1400" dirty="0" err="1" smtClean="0"/>
              <a:t>Código</a:t>
            </a:r>
            <a:r>
              <a:rPr lang="en-US" sz="1400" dirty="0" smtClean="0"/>
              <a:t> de </a:t>
            </a:r>
            <a:r>
              <a:rPr lang="en-US" sz="1400" dirty="0" err="1" smtClean="0"/>
              <a:t>vestir</a:t>
            </a:r>
            <a:r>
              <a:rPr lang="en-US" sz="1400" dirty="0" smtClean="0"/>
              <a:t>, </a:t>
            </a:r>
            <a:r>
              <a:rPr lang="en-US" sz="1400" dirty="0" err="1" smtClean="0"/>
              <a:t>horarios</a:t>
            </a:r>
            <a:r>
              <a:rPr lang="en-US" sz="1400" dirty="0" smtClean="0"/>
              <a:t>, </a:t>
            </a:r>
            <a:r>
              <a:rPr lang="en-US" sz="1400" dirty="0" err="1" smtClean="0"/>
              <a:t>uso</a:t>
            </a:r>
            <a:r>
              <a:rPr lang="en-US" sz="1400" dirty="0" smtClean="0"/>
              <a:t> de </a:t>
            </a:r>
            <a:r>
              <a:rPr lang="en-US" sz="1400" dirty="0" err="1" smtClean="0"/>
              <a:t>materiales</a:t>
            </a:r>
            <a:r>
              <a:rPr lang="en-US" sz="1400" dirty="0" smtClean="0"/>
              <a:t> y </a:t>
            </a:r>
            <a:r>
              <a:rPr lang="en-US" sz="1400" dirty="0" err="1" smtClean="0"/>
              <a:t>equipos</a:t>
            </a:r>
            <a:r>
              <a:rPr lang="en-US" sz="1400" dirty="0" smtClean="0"/>
              <a:t> </a:t>
            </a:r>
            <a:r>
              <a:rPr lang="en-US" sz="1400" dirty="0" err="1" smtClean="0"/>
              <a:t>que</a:t>
            </a:r>
            <a:r>
              <a:rPr lang="en-US" sz="1400" dirty="0" smtClean="0"/>
              <a:t> se </a:t>
            </a:r>
            <a:r>
              <a:rPr lang="en-US" sz="1400" dirty="0" err="1" smtClean="0"/>
              <a:t>utilicen</a:t>
            </a:r>
            <a:r>
              <a:rPr lang="en-US" sz="1400" dirty="0" smtClean="0"/>
              <a:t> </a:t>
            </a:r>
            <a:r>
              <a:rPr lang="en-US" sz="1400" dirty="0" err="1" smtClean="0"/>
              <a:t>para</a:t>
            </a:r>
            <a:r>
              <a:rPr lang="en-US" sz="1400" dirty="0" smtClean="0"/>
              <a:t> </a:t>
            </a:r>
            <a:r>
              <a:rPr lang="en-US" sz="1400" dirty="0" err="1" smtClean="0"/>
              <a:t>cumplir</a:t>
            </a:r>
            <a:r>
              <a:rPr lang="en-US" sz="1400" dirty="0" smtClean="0"/>
              <a:t> con los </a:t>
            </a:r>
            <a:r>
              <a:rPr lang="en-US" sz="1400" dirty="0" err="1" smtClean="0"/>
              <a:t>objetivos</a:t>
            </a:r>
            <a:r>
              <a:rPr lang="en-US" sz="1400" dirty="0" smtClean="0"/>
              <a:t> del </a:t>
            </a:r>
            <a:r>
              <a:rPr lang="en-US" sz="1400" dirty="0" err="1" smtClean="0"/>
              <a:t>programa</a:t>
            </a:r>
            <a:r>
              <a:rPr lang="en-US" sz="1400" dirty="0" smtClean="0"/>
              <a:t>.</a:t>
            </a:r>
          </a:p>
        </p:txBody>
      </p:sp>
      <p:sp>
        <p:nvSpPr>
          <p:cNvPr id="7" name="Rectangle 6"/>
          <p:cNvSpPr/>
          <p:nvPr/>
        </p:nvSpPr>
        <p:spPr>
          <a:xfrm>
            <a:off x="685800" y="1852880"/>
            <a:ext cx="7696200" cy="1169551"/>
          </a:xfrm>
          <a:prstGeom prst="rect">
            <a:avLst/>
          </a:prstGeom>
        </p:spPr>
        <p:txBody>
          <a:bodyPr wrap="square">
            <a:spAutoFit/>
          </a:bodyPr>
          <a:lstStyle/>
          <a:p>
            <a:pPr algn="just"/>
            <a:r>
              <a:rPr lang="en-US" sz="1400" b="1" dirty="0" smtClean="0"/>
              <a:t>Students:</a:t>
            </a:r>
          </a:p>
          <a:p>
            <a:pPr algn="just"/>
            <a:endParaRPr lang="en-US" sz="1400" dirty="0" smtClean="0"/>
          </a:p>
          <a:p>
            <a:pPr algn="just"/>
            <a:r>
              <a:rPr lang="en-US" sz="1400" dirty="0" smtClean="0"/>
              <a:t>Students </a:t>
            </a:r>
            <a:r>
              <a:rPr lang="en-US" sz="1400" dirty="0"/>
              <a:t>must comply with all regulations and guidelines that govern schools in their normal schedules: Attendance, Discipline, Dress Code, schedules, use of materials and equipment used to meet program objectives.</a:t>
            </a:r>
            <a:endParaRPr lang="en-US" sz="1400" dirty="0" smtClean="0"/>
          </a:p>
        </p:txBody>
      </p:sp>
      <p:sp>
        <p:nvSpPr>
          <p:cNvPr id="8" name="Rectangle 7"/>
          <p:cNvSpPr/>
          <p:nvPr/>
        </p:nvSpPr>
        <p:spPr>
          <a:xfrm>
            <a:off x="609600" y="1083677"/>
            <a:ext cx="7848600" cy="338554"/>
          </a:xfrm>
          <a:prstGeom prst="rect">
            <a:avLst/>
          </a:prstGeom>
        </p:spPr>
        <p:txBody>
          <a:bodyPr wrap="square">
            <a:spAutoFit/>
          </a:bodyPr>
          <a:lstStyle/>
          <a:p>
            <a:pPr algn="l"/>
            <a:r>
              <a:rPr lang="en-US" sz="1600" b="1" dirty="0" smtClean="0"/>
              <a:t>What </a:t>
            </a:r>
            <a:r>
              <a:rPr lang="en-US" sz="1600" b="1" dirty="0"/>
              <a:t>commitments are made?</a:t>
            </a:r>
            <a:endParaRPr lang="es-ES" sz="1600"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18" y="0"/>
            <a:ext cx="920470" cy="79184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A8EBE007-4743-49DE-9571-425D23FF20C0}">
  <ds:schemaRefs>
    <ds:schemaRef ds:uri="http://schemas.microsoft.com/sharepoint/v3/contenttype/forms"/>
  </ds:schemaRefs>
</ds:datastoreItem>
</file>

<file path=customXml/itemProps2.xml><?xml version="1.0" encoding="utf-8"?>
<ds:datastoreItem xmlns:ds="http://schemas.openxmlformats.org/officeDocument/2006/customXml" ds:itemID="{52A7CCCF-0266-4284-99B7-EA4490F2CF8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937</TotalTime>
  <Words>2033</Words>
  <Application>Microsoft Office PowerPoint</Application>
  <PresentationFormat>On-screen Show (4:3)</PresentationFormat>
  <Paragraphs>362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PALESTINE ISD  AFTER SCHOOL PROGRAM ORIENTATION MEETING FOR PARENTS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HERE TO ADD TEXT</dc:title>
  <dc:creator>Alcauters</dc:creator>
  <cp:lastModifiedBy>Tupac Alcauter</cp:lastModifiedBy>
  <cp:revision>108</cp:revision>
  <cp:lastPrinted>2013-09-25T19:26:47Z</cp:lastPrinted>
  <dcterms:modified xsi:type="dcterms:W3CDTF">2015-08-14T20:21:52Z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TC103794819990</vt:lpwstr>
  </property>
</Properties>
</file>